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583" r:id="rId2"/>
    <p:sldId id="277" r:id="rId3"/>
    <p:sldId id="261" r:id="rId4"/>
    <p:sldId id="273" r:id="rId5"/>
    <p:sldId id="279" r:id="rId6"/>
    <p:sldId id="584" r:id="rId7"/>
    <p:sldId id="597" r:id="rId8"/>
    <p:sldId id="602" r:id="rId9"/>
    <p:sldId id="601" r:id="rId10"/>
    <p:sldId id="594" r:id="rId11"/>
    <p:sldId id="281" r:id="rId12"/>
    <p:sldId id="589" r:id="rId13"/>
    <p:sldId id="280" r:id="rId14"/>
    <p:sldId id="282" r:id="rId15"/>
    <p:sldId id="259" r:id="rId16"/>
    <p:sldId id="592" r:id="rId17"/>
    <p:sldId id="264" r:id="rId18"/>
    <p:sldId id="267" r:id="rId19"/>
    <p:sldId id="580" r:id="rId20"/>
    <p:sldId id="587" r:id="rId21"/>
    <p:sldId id="588" r:id="rId22"/>
    <p:sldId id="579" r:id="rId23"/>
    <p:sldId id="593" r:id="rId24"/>
    <p:sldId id="578" r:id="rId25"/>
    <p:sldId id="577" r:id="rId26"/>
    <p:sldId id="596" r:id="rId27"/>
    <p:sldId id="595" r:id="rId28"/>
    <p:sldId id="600" r:id="rId29"/>
    <p:sldId id="598" r:id="rId3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thie-Holt, Marnie FLNR:EX" initials="DMF" lastIdx="1" clrIdx="0">
    <p:extLst>
      <p:ext uri="{19B8F6BF-5375-455C-9EA6-DF929625EA0E}">
        <p15:presenceInfo xmlns:p15="http://schemas.microsoft.com/office/powerpoint/2012/main" userId="S-1-5-21-2002034099-1741304011-708699545-9057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631" autoAdjust="0"/>
    <p:restoredTop sz="94660"/>
  </p:normalViewPr>
  <p:slideViewPr>
    <p:cSldViewPr>
      <p:cViewPr varScale="1">
        <p:scale>
          <a:sx n="53" d="100"/>
          <a:sy n="53" d="100"/>
        </p:scale>
        <p:origin x="765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_2020-06-24%20(version%201).xls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_2020-06-24%20(version%201).xls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2018%20RKB%20Research\IBD%20lure\2020--11-23_DBO_DIN_all%20trap%20and%20field%20data_IBD%20lite%20lure%20tria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_2020-06-24%20(version%201).xlsb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FH%20Meetings\2019-10-29_RMT\AOS%20summaries_2020-06-24%20(version%201).xlsb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FP.IDIR.BCGOV\U164\MDUTHIEH$\2018%20RKB%20Research\IBS%20AKB%20Research%20Trial%202020\collection%20spreadsheet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38-4FAA-A135-8FA5F0B2DB2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38-4FAA-A135-8FA5F0B2DB2A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338-4FAA-A135-8FA5F0B2DB2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338-4FAA-A135-8FA5F0B2DB2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IBM!$AH$17:$AH$20</c:f>
              <c:strCache>
                <c:ptCount val="4"/>
                <c:pt idx="0">
                  <c:v>IBD</c:v>
                </c:pt>
                <c:pt idx="1">
                  <c:v>IBM</c:v>
                </c:pt>
                <c:pt idx="2">
                  <c:v>IBS</c:v>
                </c:pt>
                <c:pt idx="3">
                  <c:v>IBB</c:v>
                </c:pt>
              </c:strCache>
            </c:strRef>
          </c:cat>
          <c:val>
            <c:numRef>
              <c:f>IBM!$AI$17:$AI$20</c:f>
              <c:numCache>
                <c:formatCode>General</c:formatCode>
                <c:ptCount val="4"/>
                <c:pt idx="0">
                  <c:v>9469</c:v>
                </c:pt>
                <c:pt idx="1">
                  <c:v>8619</c:v>
                </c:pt>
                <c:pt idx="2">
                  <c:v>8980</c:v>
                </c:pt>
                <c:pt idx="3">
                  <c:v>34294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338-4FAA-A135-8FA5F0B2DB2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1800" b="0" i="0" baseline="0">
                <a:effectLst/>
              </a:rPr>
              <a:t>IBD ha yearly by TSA</a:t>
            </a:r>
            <a:endParaRPr lang="en-CA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IBD!$A$3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IBD!$B$2:$L$2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IBD!$B$3:$L$3</c:f>
              <c:numCache>
                <c:formatCode>#,##0.0</c:formatCode>
                <c:ptCount val="11"/>
                <c:pt idx="0">
                  <c:v>74.8</c:v>
                </c:pt>
                <c:pt idx="1">
                  <c:v>78.2</c:v>
                </c:pt>
                <c:pt idx="2">
                  <c:v>165.1</c:v>
                </c:pt>
                <c:pt idx="3">
                  <c:v>490.7</c:v>
                </c:pt>
                <c:pt idx="4">
                  <c:v>993.67</c:v>
                </c:pt>
                <c:pt idx="5">
                  <c:v>266.61</c:v>
                </c:pt>
                <c:pt idx="6">
                  <c:v>1411.79</c:v>
                </c:pt>
                <c:pt idx="7">
                  <c:v>1510.9884645939901</c:v>
                </c:pt>
                <c:pt idx="8">
                  <c:v>2656.01</c:v>
                </c:pt>
                <c:pt idx="9">
                  <c:v>2395.38</c:v>
                </c:pt>
                <c:pt idx="10">
                  <c:v>3758.93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E3-4911-8121-FE7845A0EEF3}"/>
            </c:ext>
          </c:extLst>
        </c:ser>
        <c:ser>
          <c:idx val="1"/>
          <c:order val="1"/>
          <c:tx>
            <c:strRef>
              <c:f>IBD!$A$4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IBD!$B$2:$L$2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IBD!$B$4:$L$4</c:f>
              <c:numCache>
                <c:formatCode>#,##0.0</c:formatCode>
                <c:ptCount val="11"/>
                <c:pt idx="0">
                  <c:v>43.9</c:v>
                </c:pt>
                <c:pt idx="1">
                  <c:v>2</c:v>
                </c:pt>
                <c:pt idx="2">
                  <c:v>3.5</c:v>
                </c:pt>
                <c:pt idx="3">
                  <c:v>21</c:v>
                </c:pt>
                <c:pt idx="4">
                  <c:v>57.01</c:v>
                </c:pt>
                <c:pt idx="5">
                  <c:v>273.33999999999997</c:v>
                </c:pt>
                <c:pt idx="6">
                  <c:v>465.18</c:v>
                </c:pt>
                <c:pt idx="7">
                  <c:v>970.70085241471998</c:v>
                </c:pt>
                <c:pt idx="8">
                  <c:v>511.68</c:v>
                </c:pt>
                <c:pt idx="9">
                  <c:v>1126.6400000000001</c:v>
                </c:pt>
                <c:pt idx="10">
                  <c:v>1683.23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E3-4911-8121-FE7845A0EEF3}"/>
            </c:ext>
          </c:extLst>
        </c:ser>
        <c:ser>
          <c:idx val="2"/>
          <c:order val="2"/>
          <c:tx>
            <c:strRef>
              <c:f>IBD!$A$5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IBD!$B$2:$L$2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IBD!$B$5:$L$5</c:f>
              <c:numCache>
                <c:formatCode>#,##0.0</c:formatCode>
                <c:ptCount val="11"/>
                <c:pt idx="0">
                  <c:v>189.1</c:v>
                </c:pt>
                <c:pt idx="1">
                  <c:v>304.8</c:v>
                </c:pt>
                <c:pt idx="2">
                  <c:v>149.80000000000001</c:v>
                </c:pt>
                <c:pt idx="3">
                  <c:v>177.9</c:v>
                </c:pt>
                <c:pt idx="4">
                  <c:v>55.12</c:v>
                </c:pt>
                <c:pt idx="5">
                  <c:v>178.84</c:v>
                </c:pt>
                <c:pt idx="6">
                  <c:v>574.37</c:v>
                </c:pt>
                <c:pt idx="7">
                  <c:v>345.80064469822997</c:v>
                </c:pt>
                <c:pt idx="8">
                  <c:v>702.99</c:v>
                </c:pt>
                <c:pt idx="9">
                  <c:v>577.77</c:v>
                </c:pt>
                <c:pt idx="10">
                  <c:v>165.43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E3-4911-8121-FE7845A0EEF3}"/>
            </c:ext>
          </c:extLst>
        </c:ser>
        <c:ser>
          <c:idx val="3"/>
          <c:order val="3"/>
          <c:tx>
            <c:strRef>
              <c:f>IBD!$A$6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IBD!$B$2:$L$2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IBD!$B$6:$L$6</c:f>
              <c:numCache>
                <c:formatCode>#,##0.0</c:formatCode>
                <c:ptCount val="11"/>
                <c:pt idx="0">
                  <c:v>347.2</c:v>
                </c:pt>
                <c:pt idx="1">
                  <c:v>260.7</c:v>
                </c:pt>
                <c:pt idx="2">
                  <c:v>145.9</c:v>
                </c:pt>
                <c:pt idx="3">
                  <c:v>195.6</c:v>
                </c:pt>
                <c:pt idx="4">
                  <c:v>35.26</c:v>
                </c:pt>
                <c:pt idx="5">
                  <c:v>103.02</c:v>
                </c:pt>
                <c:pt idx="6">
                  <c:v>273.99</c:v>
                </c:pt>
                <c:pt idx="7">
                  <c:v>236.22292371245999</c:v>
                </c:pt>
                <c:pt idx="8">
                  <c:v>70.655727578820006</c:v>
                </c:pt>
                <c:pt idx="9">
                  <c:v>180.57</c:v>
                </c:pt>
                <c:pt idx="10">
                  <c:v>374.77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E3-4911-8121-FE7845A0EEF3}"/>
            </c:ext>
          </c:extLst>
        </c:ser>
        <c:ser>
          <c:idx val="4"/>
          <c:order val="4"/>
          <c:tx>
            <c:strRef>
              <c:f>IBD!$A$7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numRef>
              <c:f>IBD!$B$2:$L$2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IBD!$B$7:$L$7</c:f>
              <c:numCache>
                <c:formatCode>#,##0.0</c:formatCode>
                <c:ptCount val="11"/>
                <c:pt idx="0">
                  <c:v>1097.9000000000001</c:v>
                </c:pt>
                <c:pt idx="1">
                  <c:v>439.8</c:v>
                </c:pt>
                <c:pt idx="2">
                  <c:v>761.4</c:v>
                </c:pt>
                <c:pt idx="3">
                  <c:v>506.7</c:v>
                </c:pt>
                <c:pt idx="4">
                  <c:v>721.88</c:v>
                </c:pt>
                <c:pt idx="5">
                  <c:v>610.64</c:v>
                </c:pt>
                <c:pt idx="6">
                  <c:v>1453.95</c:v>
                </c:pt>
                <c:pt idx="7">
                  <c:v>48.807669300070003</c:v>
                </c:pt>
                <c:pt idx="8">
                  <c:v>1436.22</c:v>
                </c:pt>
                <c:pt idx="9">
                  <c:v>1514.86</c:v>
                </c:pt>
                <c:pt idx="10">
                  <c:v>2013.83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E3-4911-8121-FE7845A0EEF3}"/>
            </c:ext>
          </c:extLst>
        </c:ser>
        <c:ser>
          <c:idx val="5"/>
          <c:order val="5"/>
          <c:tx>
            <c:strRef>
              <c:f>IBD!$A$8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IBD!$B$2:$L$2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IBD!$B$8:$L$8</c:f>
              <c:numCache>
                <c:formatCode>#,##0.0</c:formatCode>
                <c:ptCount val="11"/>
                <c:pt idx="0">
                  <c:v>320.10000000000002</c:v>
                </c:pt>
                <c:pt idx="1">
                  <c:v>373</c:v>
                </c:pt>
                <c:pt idx="2">
                  <c:v>137.1</c:v>
                </c:pt>
                <c:pt idx="3">
                  <c:v>238.6</c:v>
                </c:pt>
                <c:pt idx="4">
                  <c:v>689.76</c:v>
                </c:pt>
                <c:pt idx="5">
                  <c:v>90.21</c:v>
                </c:pt>
                <c:pt idx="6">
                  <c:v>593.91999999999996</c:v>
                </c:pt>
                <c:pt idx="7">
                  <c:v>344.57470322638</c:v>
                </c:pt>
                <c:pt idx="8">
                  <c:v>703.42</c:v>
                </c:pt>
                <c:pt idx="9">
                  <c:v>1023.53</c:v>
                </c:pt>
                <c:pt idx="10">
                  <c:v>1258.71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E3-4911-8121-FE7845A0EEF3}"/>
            </c:ext>
          </c:extLst>
        </c:ser>
        <c:ser>
          <c:idx val="6"/>
          <c:order val="6"/>
          <c:tx>
            <c:strRef>
              <c:f>IBD!$A$9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IBD!$B$2:$L$2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IBD!$B$9:$L$9</c:f>
              <c:numCache>
                <c:formatCode>#,##0.0</c:formatCode>
                <c:ptCount val="11"/>
                <c:pt idx="0">
                  <c:v>206.1</c:v>
                </c:pt>
                <c:pt idx="1">
                  <c:v>41.4</c:v>
                </c:pt>
                <c:pt idx="2">
                  <c:v>241.3</c:v>
                </c:pt>
                <c:pt idx="3">
                  <c:v>83.1</c:v>
                </c:pt>
                <c:pt idx="4">
                  <c:v>101.3</c:v>
                </c:pt>
                <c:pt idx="5">
                  <c:v>120.78</c:v>
                </c:pt>
                <c:pt idx="6">
                  <c:v>211.49</c:v>
                </c:pt>
                <c:pt idx="7">
                  <c:v>872.83991932647996</c:v>
                </c:pt>
                <c:pt idx="8">
                  <c:v>524.20400460905898</c:v>
                </c:pt>
                <c:pt idx="9">
                  <c:v>265</c:v>
                </c:pt>
                <c:pt idx="10">
                  <c:v>214.32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E3-4911-8121-FE7845A0E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9598400"/>
        <c:axId val="689601024"/>
        <c:axId val="0"/>
      </c:bar3DChart>
      <c:catAx>
        <c:axId val="68959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601024"/>
        <c:crosses val="autoZero"/>
        <c:auto val="1"/>
        <c:lblAlgn val="ctr"/>
        <c:lblOffset val="100"/>
        <c:noMultiLvlLbl val="0"/>
      </c:catAx>
      <c:valAx>
        <c:axId val="68960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59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Comparison</a:t>
            </a:r>
            <a:r>
              <a:rPr lang="en-US" sz="1200" baseline="0" dirty="0"/>
              <a:t> of total trap catch by treatment (April 17-Aug 14, 2020)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'Trapping summary'!$A$72:$A$74</c:f>
              <c:strCache>
                <c:ptCount val="3"/>
                <c:pt idx="0">
                  <c:v>SL</c:v>
                </c:pt>
                <c:pt idx="1">
                  <c:v>WG</c:v>
                </c:pt>
                <c:pt idx="2">
                  <c:v>CT</c:v>
                </c:pt>
              </c:strCache>
            </c:strRef>
          </c:cat>
          <c:val>
            <c:numRef>
              <c:f>'Trapping summary'!$B$72:$B$74</c:f>
              <c:numCache>
                <c:formatCode>#,##0</c:formatCode>
                <c:ptCount val="3"/>
                <c:pt idx="0">
                  <c:v>3759588.7</c:v>
                </c:pt>
                <c:pt idx="1">
                  <c:v>870785.6</c:v>
                </c:pt>
                <c:pt idx="2">
                  <c:v>31735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7-42F4-A0AA-F761D4352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0937416"/>
        <c:axId val="590934136"/>
      </c:barChart>
      <c:catAx>
        <c:axId val="59093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0934136"/>
        <c:crosses val="autoZero"/>
        <c:auto val="1"/>
        <c:lblAlgn val="ctr"/>
        <c:lblOffset val="100"/>
        <c:noMultiLvlLbl val="0"/>
      </c:catAx>
      <c:valAx>
        <c:axId val="59093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0937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IBM!$A$60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IBM!$B$59:$L$59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IBM!$B$60:$L$60</c:f>
              <c:numCache>
                <c:formatCode>#,##0.0</c:formatCode>
                <c:ptCount val="11"/>
                <c:pt idx="0">
                  <c:v>12057.7</c:v>
                </c:pt>
                <c:pt idx="1">
                  <c:v>5575.67</c:v>
                </c:pt>
                <c:pt idx="2">
                  <c:v>2326.1999999999998</c:v>
                </c:pt>
                <c:pt idx="3">
                  <c:v>910.3</c:v>
                </c:pt>
                <c:pt idx="4">
                  <c:v>1499.69</c:v>
                </c:pt>
                <c:pt idx="5" formatCode="General">
                  <c:v>1536.46</c:v>
                </c:pt>
                <c:pt idx="6">
                  <c:v>1903.88</c:v>
                </c:pt>
                <c:pt idx="7">
                  <c:v>590.79436280241998</c:v>
                </c:pt>
                <c:pt idx="8">
                  <c:v>598.44000000000005</c:v>
                </c:pt>
                <c:pt idx="9">
                  <c:v>1071.5</c:v>
                </c:pt>
                <c:pt idx="10">
                  <c:v>225.13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A0-4136-97D8-8F120EBA3EE9}"/>
            </c:ext>
          </c:extLst>
        </c:ser>
        <c:ser>
          <c:idx val="1"/>
          <c:order val="1"/>
          <c:tx>
            <c:strRef>
              <c:f>IBM!$A$61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IBM!$B$59:$L$59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IBM!$B$61:$L$61</c:f>
              <c:numCache>
                <c:formatCode>#,##0.0</c:formatCode>
                <c:ptCount val="11"/>
                <c:pt idx="0">
                  <c:v>7020</c:v>
                </c:pt>
                <c:pt idx="1">
                  <c:v>9228.9</c:v>
                </c:pt>
                <c:pt idx="2">
                  <c:v>14082</c:v>
                </c:pt>
                <c:pt idx="3">
                  <c:v>21448.6</c:v>
                </c:pt>
                <c:pt idx="4">
                  <c:v>25716.560000000001</c:v>
                </c:pt>
                <c:pt idx="5">
                  <c:v>17435.849999999999</c:v>
                </c:pt>
                <c:pt idx="6">
                  <c:v>17059.03</c:v>
                </c:pt>
                <c:pt idx="7">
                  <c:v>1248.9000000000001</c:v>
                </c:pt>
                <c:pt idx="8">
                  <c:v>747.71</c:v>
                </c:pt>
                <c:pt idx="9">
                  <c:v>909.69</c:v>
                </c:pt>
                <c:pt idx="10">
                  <c:v>150.78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A0-4136-97D8-8F120EBA3EE9}"/>
            </c:ext>
          </c:extLst>
        </c:ser>
        <c:ser>
          <c:idx val="2"/>
          <c:order val="2"/>
          <c:tx>
            <c:strRef>
              <c:f>IBM!$A$62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IBM!$B$59:$L$59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IBM!$B$62:$L$62</c:f>
              <c:numCache>
                <c:formatCode>#,##0.0</c:formatCode>
                <c:ptCount val="11"/>
                <c:pt idx="0">
                  <c:v>21962.7</c:v>
                </c:pt>
                <c:pt idx="1">
                  <c:v>12162.4</c:v>
                </c:pt>
                <c:pt idx="2">
                  <c:v>4993.5</c:v>
                </c:pt>
                <c:pt idx="3">
                  <c:v>2582.6999999999998</c:v>
                </c:pt>
                <c:pt idx="4">
                  <c:v>1932.4</c:v>
                </c:pt>
                <c:pt idx="5">
                  <c:v>940.07</c:v>
                </c:pt>
                <c:pt idx="6">
                  <c:v>1838.66</c:v>
                </c:pt>
                <c:pt idx="7">
                  <c:v>209.3</c:v>
                </c:pt>
                <c:pt idx="8">
                  <c:v>937.87</c:v>
                </c:pt>
                <c:pt idx="9">
                  <c:v>1364.2</c:v>
                </c:pt>
                <c:pt idx="10">
                  <c:v>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A0-4136-97D8-8F120EBA3EE9}"/>
            </c:ext>
          </c:extLst>
        </c:ser>
        <c:ser>
          <c:idx val="3"/>
          <c:order val="3"/>
          <c:tx>
            <c:strRef>
              <c:f>IBM!$A$63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IBM!$B$59:$L$59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IBM!$B$63:$L$63</c:f>
              <c:numCache>
                <c:formatCode>#,##0.0</c:formatCode>
                <c:ptCount val="11"/>
                <c:pt idx="0">
                  <c:v>12599.7</c:v>
                </c:pt>
                <c:pt idx="1">
                  <c:v>7010.9</c:v>
                </c:pt>
                <c:pt idx="2">
                  <c:v>2882.8</c:v>
                </c:pt>
                <c:pt idx="3">
                  <c:v>3083.5</c:v>
                </c:pt>
                <c:pt idx="4">
                  <c:v>2422.5300000000002</c:v>
                </c:pt>
                <c:pt idx="5">
                  <c:v>1848.02</c:v>
                </c:pt>
                <c:pt idx="6">
                  <c:v>2732.63</c:v>
                </c:pt>
                <c:pt idx="7">
                  <c:v>914.1</c:v>
                </c:pt>
                <c:pt idx="8">
                  <c:v>1133.77710084671</c:v>
                </c:pt>
                <c:pt idx="9">
                  <c:v>809.4</c:v>
                </c:pt>
                <c:pt idx="10">
                  <c:v>445.08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A0-4136-97D8-8F120EBA3EE9}"/>
            </c:ext>
          </c:extLst>
        </c:ser>
        <c:ser>
          <c:idx val="4"/>
          <c:order val="4"/>
          <c:tx>
            <c:strRef>
              <c:f>IBM!$A$64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IBM!$B$59:$L$59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IBM!$B$64:$L$64</c:f>
              <c:numCache>
                <c:formatCode>#,##0.0</c:formatCode>
                <c:ptCount val="11"/>
                <c:pt idx="0">
                  <c:v>30098.5</c:v>
                </c:pt>
                <c:pt idx="1">
                  <c:v>16966.900000000001</c:v>
                </c:pt>
                <c:pt idx="2">
                  <c:v>8357.5</c:v>
                </c:pt>
                <c:pt idx="3">
                  <c:v>10003.9</c:v>
                </c:pt>
                <c:pt idx="4">
                  <c:v>6635.36</c:v>
                </c:pt>
                <c:pt idx="5">
                  <c:v>5087.37</c:v>
                </c:pt>
                <c:pt idx="6">
                  <c:v>8248.8700000000008</c:v>
                </c:pt>
                <c:pt idx="7">
                  <c:v>4901.7</c:v>
                </c:pt>
                <c:pt idx="8">
                  <c:v>7427.15</c:v>
                </c:pt>
                <c:pt idx="9">
                  <c:v>6082.96</c:v>
                </c:pt>
                <c:pt idx="10">
                  <c:v>5395.57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A0-4136-97D8-8F120EBA3EE9}"/>
            </c:ext>
          </c:extLst>
        </c:ser>
        <c:ser>
          <c:idx val="5"/>
          <c:order val="5"/>
          <c:tx>
            <c:strRef>
              <c:f>IBM!$A$65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IBM!$B$59:$L$59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IBM!$B$65:$L$65</c:f>
              <c:numCache>
                <c:formatCode>#,##0.0</c:formatCode>
                <c:ptCount val="11"/>
                <c:pt idx="0">
                  <c:v>22288.3</c:v>
                </c:pt>
                <c:pt idx="1">
                  <c:v>9058.4500000000007</c:v>
                </c:pt>
                <c:pt idx="2">
                  <c:v>5319.5</c:v>
                </c:pt>
                <c:pt idx="3">
                  <c:v>3814.2</c:v>
                </c:pt>
                <c:pt idx="4">
                  <c:v>3195.56</c:v>
                </c:pt>
                <c:pt idx="5">
                  <c:v>2245.2600000000002</c:v>
                </c:pt>
                <c:pt idx="6">
                  <c:v>5968.96</c:v>
                </c:pt>
                <c:pt idx="7">
                  <c:v>2902.7</c:v>
                </c:pt>
                <c:pt idx="8">
                  <c:v>3559.52</c:v>
                </c:pt>
                <c:pt idx="9">
                  <c:v>3585.64</c:v>
                </c:pt>
                <c:pt idx="10">
                  <c:v>1960.43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A0-4136-97D8-8F120EBA3EE9}"/>
            </c:ext>
          </c:extLst>
        </c:ser>
        <c:ser>
          <c:idx val="6"/>
          <c:order val="6"/>
          <c:tx>
            <c:strRef>
              <c:f>IBM!$A$66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IBM!$B$59:$L$59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IBM!$B$66:$L$66</c:f>
              <c:numCache>
                <c:formatCode>#,##0.0</c:formatCode>
                <c:ptCount val="11"/>
                <c:pt idx="0">
                  <c:v>119.5</c:v>
                </c:pt>
                <c:pt idx="1">
                  <c:v>165.8</c:v>
                </c:pt>
                <c:pt idx="2">
                  <c:v>149.5</c:v>
                </c:pt>
                <c:pt idx="3">
                  <c:v>153.9</c:v>
                </c:pt>
                <c:pt idx="4">
                  <c:v>125.97</c:v>
                </c:pt>
                <c:pt idx="5">
                  <c:v>933.76</c:v>
                </c:pt>
                <c:pt idx="6">
                  <c:v>713.35</c:v>
                </c:pt>
                <c:pt idx="7">
                  <c:v>468.1</c:v>
                </c:pt>
                <c:pt idx="8">
                  <c:v>201.10612941607999</c:v>
                </c:pt>
                <c:pt idx="9">
                  <c:v>269.13</c:v>
                </c:pt>
                <c:pt idx="10">
                  <c:v>11.19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6A0-4136-97D8-8F120EBA3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9284856"/>
        <c:axId val="589286824"/>
      </c:barChart>
      <c:catAx>
        <c:axId val="58928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286824"/>
        <c:crosses val="autoZero"/>
        <c:auto val="1"/>
        <c:lblAlgn val="ctr"/>
        <c:lblOffset val="100"/>
        <c:noMultiLvlLbl val="0"/>
      </c:catAx>
      <c:valAx>
        <c:axId val="58928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28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IBS ha yearly by TSA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IBS!$A$3</c:f>
              <c:strCache>
                <c:ptCount val="1"/>
                <c:pt idx="0">
                  <c:v>Arrow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IBS!$B$2:$L$2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IBS!$B$3:$M$3</c:f>
              <c:numCache>
                <c:formatCode>#,##0.0</c:formatCode>
                <c:ptCount val="12"/>
                <c:pt idx="0">
                  <c:v>0.3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90.22</c:v>
                </c:pt>
                <c:pt idx="5">
                  <c:v>19.14</c:v>
                </c:pt>
                <c:pt idx="6">
                  <c:v>172.66</c:v>
                </c:pt>
                <c:pt idx="7">
                  <c:v>395.21728005263998</c:v>
                </c:pt>
                <c:pt idx="8">
                  <c:v>0</c:v>
                </c:pt>
                <c:pt idx="9">
                  <c:v>428.91</c:v>
                </c:pt>
                <c:pt idx="10">
                  <c:v>117.03</c:v>
                </c:pt>
                <c:pt idx="11">
                  <c:v>-311.88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8-4704-AB31-320035AD884E}"/>
            </c:ext>
          </c:extLst>
        </c:ser>
        <c:ser>
          <c:idx val="1"/>
          <c:order val="1"/>
          <c:tx>
            <c:strRef>
              <c:f>IBS!$A$4</c:f>
              <c:strCache>
                <c:ptCount val="1"/>
                <c:pt idx="0">
                  <c:v>Boundary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IBS!$B$2:$L$2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IBS!$B$4:$L$4</c:f>
              <c:numCache>
                <c:formatCode>#,##0.0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0</c:v>
                </c:pt>
                <c:pt idx="3">
                  <c:v>0</c:v>
                </c:pt>
                <c:pt idx="4" formatCode="General">
                  <c:v>0</c:v>
                </c:pt>
                <c:pt idx="5" formatCode="General">
                  <c:v>0</c:v>
                </c:pt>
                <c:pt idx="6">
                  <c:v>27.61</c:v>
                </c:pt>
                <c:pt idx="7" formatCode="General">
                  <c:v>0</c:v>
                </c:pt>
                <c:pt idx="8">
                  <c:v>18.170000000000002</c:v>
                </c:pt>
                <c:pt idx="9">
                  <c:v>0</c:v>
                </c:pt>
                <c:pt idx="10">
                  <c:v>13.85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B8-4704-AB31-320035AD884E}"/>
            </c:ext>
          </c:extLst>
        </c:ser>
        <c:ser>
          <c:idx val="2"/>
          <c:order val="2"/>
          <c:tx>
            <c:strRef>
              <c:f>IBS!$A$5</c:f>
              <c:strCache>
                <c:ptCount val="1"/>
                <c:pt idx="0">
                  <c:v>Cranbrook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IBS!$B$2:$L$2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IBS!$B$5:$L$5</c:f>
              <c:numCache>
                <c:formatCode>#,##0.0</c:formatCode>
                <c:ptCount val="11"/>
                <c:pt idx="0">
                  <c:v>0</c:v>
                </c:pt>
                <c:pt idx="1">
                  <c:v>0.75</c:v>
                </c:pt>
                <c:pt idx="2">
                  <c:v>0</c:v>
                </c:pt>
                <c:pt idx="3">
                  <c:v>0.3</c:v>
                </c:pt>
                <c:pt idx="4">
                  <c:v>9.73</c:v>
                </c:pt>
                <c:pt idx="5">
                  <c:v>186.43</c:v>
                </c:pt>
                <c:pt idx="6">
                  <c:v>3286.1</c:v>
                </c:pt>
                <c:pt idx="7">
                  <c:v>4474.28466426247</c:v>
                </c:pt>
                <c:pt idx="8">
                  <c:v>2122.92</c:v>
                </c:pt>
                <c:pt idx="9">
                  <c:v>3951.75</c:v>
                </c:pt>
                <c:pt idx="10">
                  <c:v>2649.58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B8-4704-AB31-320035AD884E}"/>
            </c:ext>
          </c:extLst>
        </c:ser>
        <c:ser>
          <c:idx val="3"/>
          <c:order val="3"/>
          <c:tx>
            <c:strRef>
              <c:f>IBS!$A$6</c:f>
              <c:strCache>
                <c:ptCount val="1"/>
                <c:pt idx="0">
                  <c:v>Golden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IBS!$B$2:$L$2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IBS!$B$6:$L$6</c:f>
              <c:numCache>
                <c:formatCode>#,##0.0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62.4</c:v>
                </c:pt>
                <c:pt idx="3">
                  <c:v>63.5</c:v>
                </c:pt>
                <c:pt idx="4">
                  <c:v>0.75</c:v>
                </c:pt>
                <c:pt idx="5">
                  <c:v>1070.32</c:v>
                </c:pt>
                <c:pt idx="6">
                  <c:v>2105.5300000000002</c:v>
                </c:pt>
                <c:pt idx="7">
                  <c:v>3199.30314235071</c:v>
                </c:pt>
                <c:pt idx="8">
                  <c:v>1813.89389083994</c:v>
                </c:pt>
                <c:pt idx="9">
                  <c:v>1824.29</c:v>
                </c:pt>
                <c:pt idx="10">
                  <c:v>1977.64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B8-4704-AB31-320035AD884E}"/>
            </c:ext>
          </c:extLst>
        </c:ser>
        <c:ser>
          <c:idx val="4"/>
          <c:order val="4"/>
          <c:tx>
            <c:strRef>
              <c:f>IBS!$A$7</c:f>
              <c:strCache>
                <c:ptCount val="1"/>
                <c:pt idx="0">
                  <c:v>Invermere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cat>
            <c:numRef>
              <c:f>IBS!$B$2:$L$2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IBS!$B$7:$L$7</c:f>
              <c:numCache>
                <c:formatCode>#,##0.0</c:formatCode>
                <c:ptCount val="11"/>
                <c:pt idx="0">
                  <c:v>518.4</c:v>
                </c:pt>
                <c:pt idx="1">
                  <c:v>478.12</c:v>
                </c:pt>
                <c:pt idx="2">
                  <c:v>550.70000000000005</c:v>
                </c:pt>
                <c:pt idx="3">
                  <c:v>2130.1999999999998</c:v>
                </c:pt>
                <c:pt idx="4">
                  <c:v>4150.3</c:v>
                </c:pt>
                <c:pt idx="5">
                  <c:v>3745.3</c:v>
                </c:pt>
                <c:pt idx="6">
                  <c:v>7923.12</c:v>
                </c:pt>
                <c:pt idx="7">
                  <c:v>72.681798735490005</c:v>
                </c:pt>
                <c:pt idx="8">
                  <c:v>3651.62</c:v>
                </c:pt>
                <c:pt idx="9">
                  <c:v>4061.18</c:v>
                </c:pt>
                <c:pt idx="10">
                  <c:v>3272.27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B8-4704-AB31-320035AD884E}"/>
            </c:ext>
          </c:extLst>
        </c:ser>
        <c:ser>
          <c:idx val="5"/>
          <c:order val="5"/>
          <c:tx>
            <c:strRef>
              <c:f>IBS!$A$8</c:f>
              <c:strCache>
                <c:ptCount val="1"/>
                <c:pt idx="0">
                  <c:v>Kootenay Lake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numRef>
              <c:f>IBS!$B$2:$L$2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IBS!$B$8:$L$8</c:f>
              <c:numCache>
                <c:formatCode>#,##0.0</c:formatCode>
                <c:ptCount val="11"/>
                <c:pt idx="0">
                  <c:v>0</c:v>
                </c:pt>
                <c:pt idx="1">
                  <c:v>0.25</c:v>
                </c:pt>
                <c:pt idx="2">
                  <c:v>36.9</c:v>
                </c:pt>
                <c:pt idx="3">
                  <c:v>0</c:v>
                </c:pt>
                <c:pt idx="4">
                  <c:v>0.25</c:v>
                </c:pt>
                <c:pt idx="5">
                  <c:v>44.38</c:v>
                </c:pt>
                <c:pt idx="6">
                  <c:v>652.03</c:v>
                </c:pt>
                <c:pt idx="7">
                  <c:v>381.00704462393003</c:v>
                </c:pt>
                <c:pt idx="8">
                  <c:v>227.31</c:v>
                </c:pt>
                <c:pt idx="9">
                  <c:v>1110.42</c:v>
                </c:pt>
                <c:pt idx="10">
                  <c:v>885.3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B8-4704-AB31-320035AD884E}"/>
            </c:ext>
          </c:extLst>
        </c:ser>
        <c:ser>
          <c:idx val="6"/>
          <c:order val="6"/>
          <c:tx>
            <c:strRef>
              <c:f>IBS!$A$9</c:f>
              <c:strCache>
                <c:ptCount val="1"/>
                <c:pt idx="0">
                  <c:v>Revelstoke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IBS!$B$2:$L$2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IBS!$B$9:$L$9</c:f>
              <c:numCache>
                <c:formatCode>#,##0.0</c:formatCode>
                <c:ptCount val="11"/>
                <c:pt idx="0">
                  <c:v>0.8</c:v>
                </c:pt>
                <c:pt idx="1">
                  <c:v>0</c:v>
                </c:pt>
                <c:pt idx="2">
                  <c:v>29</c:v>
                </c:pt>
                <c:pt idx="3">
                  <c:v>0</c:v>
                </c:pt>
                <c:pt idx="4">
                  <c:v>59.35</c:v>
                </c:pt>
                <c:pt idx="5">
                  <c:v>106.38</c:v>
                </c:pt>
                <c:pt idx="6">
                  <c:v>719.5</c:v>
                </c:pt>
                <c:pt idx="7">
                  <c:v>620.02908784000999</c:v>
                </c:pt>
                <c:pt idx="8">
                  <c:v>195.97996184294001</c:v>
                </c:pt>
                <c:pt idx="9">
                  <c:v>178.98</c:v>
                </c:pt>
                <c:pt idx="10">
                  <c:v>64.2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B8-4704-AB31-320035AD8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9580360"/>
        <c:axId val="689578064"/>
        <c:axId val="0"/>
      </c:bar3DChart>
      <c:catAx>
        <c:axId val="68958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578064"/>
        <c:crosses val="autoZero"/>
        <c:auto val="1"/>
        <c:lblAlgn val="ctr"/>
        <c:lblOffset val="100"/>
        <c:noMultiLvlLbl val="0"/>
      </c:catAx>
      <c:valAx>
        <c:axId val="68957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58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660324117499196E-2"/>
          <c:y val="0.87333351849794472"/>
          <c:w val="0.94103815799383217"/>
          <c:h val="0.109029552271969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[collection spreadsheet.xlsx]Sheet5!PivotTable13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sz="2000"/>
              <a:t>Total</a:t>
            </a:r>
            <a:r>
              <a:rPr lang="en-CA" sz="2000" baseline="0"/>
              <a:t> trap catches</a:t>
            </a:r>
            <a:endParaRPr lang="en-CA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rgbClr val="FF0000"/>
          </a:solidFill>
          <a:ln>
            <a:noFill/>
          </a:ln>
          <a:effectLst/>
        </c:spPr>
      </c:pivotFmt>
      <c:pivotFmt>
        <c:idx val="2"/>
        <c:spPr>
          <a:solidFill>
            <a:srgbClr val="FFC000"/>
          </a:solidFill>
          <a:ln>
            <a:noFill/>
          </a:ln>
          <a:effectLst/>
        </c:spPr>
      </c:pivotFmt>
      <c:pivotFmt>
        <c:idx val="3"/>
        <c:spPr>
          <a:solidFill>
            <a:srgbClr val="FFFF00"/>
          </a:solidFill>
          <a:ln>
            <a:noFill/>
          </a:ln>
          <a:effectLst/>
        </c:spPr>
      </c:pivotFmt>
      <c:pivotFmt>
        <c:idx val="4"/>
        <c:spPr>
          <a:solidFill>
            <a:srgbClr val="7030A0"/>
          </a:solidFill>
          <a:ln>
            <a:noFill/>
          </a:ln>
          <a:effectLst/>
        </c:spP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rgbClr val="7030A0"/>
          </a:solidFill>
          <a:ln>
            <a:noFill/>
          </a:ln>
          <a:effectLst/>
        </c:spPr>
      </c:pivotFmt>
      <c:pivotFmt>
        <c:idx val="7"/>
        <c:spPr>
          <a:solidFill>
            <a:srgbClr val="FFC000"/>
          </a:solidFill>
          <a:ln>
            <a:noFill/>
          </a:ln>
          <a:effectLst/>
        </c:spPr>
      </c:pivotFmt>
      <c:pivotFmt>
        <c:idx val="8"/>
        <c:spPr>
          <a:solidFill>
            <a:srgbClr val="FF0000"/>
          </a:solidFill>
          <a:ln>
            <a:noFill/>
          </a:ln>
          <a:effectLst/>
        </c:spPr>
      </c:pivotFmt>
      <c:pivotFmt>
        <c:idx val="9"/>
        <c:spPr>
          <a:solidFill>
            <a:srgbClr val="FFFF00"/>
          </a:solidFill>
          <a:ln>
            <a:noFill/>
          </a:ln>
          <a:effectLst/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rgbClr val="7030A0"/>
          </a:solidFill>
          <a:ln>
            <a:noFill/>
          </a:ln>
          <a:effectLst/>
        </c:spPr>
      </c:pivotFmt>
      <c:pivotFmt>
        <c:idx val="12"/>
        <c:spPr>
          <a:solidFill>
            <a:srgbClr val="FFC000"/>
          </a:solidFill>
          <a:ln>
            <a:noFill/>
          </a:ln>
          <a:effectLst/>
        </c:spPr>
      </c:pivotFmt>
      <c:pivotFmt>
        <c:idx val="13"/>
        <c:spPr>
          <a:solidFill>
            <a:srgbClr val="FF0000"/>
          </a:solidFill>
          <a:ln>
            <a:noFill/>
          </a:ln>
          <a:effectLst/>
        </c:spPr>
      </c:pivotFmt>
      <c:pivotFmt>
        <c:idx val="14"/>
        <c:spPr>
          <a:solidFill>
            <a:srgbClr val="FFFF00"/>
          </a:solidFill>
          <a:ln>
            <a:noFill/>
          </a:ln>
          <a:effectLst/>
        </c:spP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1B-4B34-91BC-FA927ED65331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1B-4B34-91BC-FA927ED65331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71B-4B34-91BC-FA927ED65331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71B-4B34-91BC-FA927ED65331}"/>
              </c:ext>
            </c:extLst>
          </c:dPt>
          <c:cat>
            <c:strRef>
              <c:f>Sheet5!$A$4:$A$8</c:f>
              <c:strCache>
                <c:ptCount val="5"/>
                <c:pt idx="0">
                  <c:v>Lure only</c:v>
                </c:pt>
                <c:pt idx="1">
                  <c:v>Lure + conophthorin</c:v>
                </c:pt>
                <c:pt idx="2">
                  <c:v>Lure + AKB</c:v>
                </c:pt>
                <c:pt idx="3">
                  <c:v>Lure + MCH</c:v>
                </c:pt>
                <c:pt idx="4">
                  <c:v>Lure + pentyl furanone</c:v>
                </c:pt>
              </c:strCache>
            </c:strRef>
          </c:cat>
          <c:val>
            <c:numRef>
              <c:f>Sheet5!$B$4:$B$8</c:f>
              <c:numCache>
                <c:formatCode>General</c:formatCode>
                <c:ptCount val="5"/>
                <c:pt idx="0">
                  <c:v>2626</c:v>
                </c:pt>
                <c:pt idx="1">
                  <c:v>1404</c:v>
                </c:pt>
                <c:pt idx="2">
                  <c:v>599</c:v>
                </c:pt>
                <c:pt idx="3">
                  <c:v>359</c:v>
                </c:pt>
                <c:pt idx="4">
                  <c:v>2302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71B-4B34-91BC-FA927ED65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834832"/>
        <c:axId val="398831224"/>
      </c:barChart>
      <c:catAx>
        <c:axId val="39883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31224"/>
        <c:crosses val="autoZero"/>
        <c:auto val="1"/>
        <c:lblAlgn val="ctr"/>
        <c:lblOffset val="100"/>
        <c:noMultiLvlLbl val="0"/>
      </c:catAx>
      <c:valAx>
        <c:axId val="39883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834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0.14924</cdr:x>
      <cdr:y>0.32679</cdr:y>
    </cdr:from>
    <cdr:to>
      <cdr:x>0.21833</cdr:x>
      <cdr:y>0.46826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8B3AA0A-B576-4D84-BE25-F3AE2206D83B}"/>
            </a:ext>
          </a:extLst>
        </cdr:cNvPr>
        <cdr:cNvSpPr txBox="1"/>
      </cdr:nvSpPr>
      <cdr:spPr>
        <a:xfrm xmlns:a="http://schemas.openxmlformats.org/drawingml/2006/main">
          <a:off x="1282912" y="1268411"/>
          <a:ext cx="593889" cy="5491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CA" sz="1100" dirty="0"/>
        </a:p>
      </cdr:txBody>
    </cdr:sp>
  </cdr:relSizeAnchor>
  <cdr:relSizeAnchor xmlns:cdr="http://schemas.openxmlformats.org/drawingml/2006/chartDrawing">
    <cdr:from>
      <cdr:x>0.15034</cdr:x>
      <cdr:y>0.1501</cdr:y>
    </cdr:from>
    <cdr:to>
      <cdr:x>0.25671</cdr:x>
      <cdr:y>0.38568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52AF2A55-DD52-4179-A085-776D257561EF}"/>
            </a:ext>
          </a:extLst>
        </cdr:cNvPr>
        <cdr:cNvSpPr txBox="1"/>
      </cdr:nvSpPr>
      <cdr:spPr>
        <a:xfrm xmlns:a="http://schemas.openxmlformats.org/drawingml/2006/main">
          <a:off x="1292339" y="58261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CA" sz="1800" dirty="0"/>
        </a:p>
      </cdr:txBody>
    </cdr:sp>
  </cdr:relSizeAnchor>
  <cdr:relSizeAnchor xmlns:cdr="http://schemas.openxmlformats.org/drawingml/2006/chartDrawing">
    <cdr:from>
      <cdr:x>0.32908</cdr:x>
      <cdr:y>0.38326</cdr:y>
    </cdr:from>
    <cdr:to>
      <cdr:x>0.43546</cdr:x>
      <cdr:y>0.66013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4DD2EE5E-01A0-410F-B44E-F4FA7F36CA3B}"/>
            </a:ext>
          </a:extLst>
        </cdr:cNvPr>
        <cdr:cNvSpPr txBox="1"/>
      </cdr:nvSpPr>
      <cdr:spPr>
        <a:xfrm xmlns:a="http://schemas.openxmlformats.org/drawingml/2006/main">
          <a:off x="2828908" y="1487586"/>
          <a:ext cx="914400" cy="1074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CA" sz="1800" dirty="0"/>
        </a:p>
      </cdr:txBody>
    </cdr:sp>
  </cdr:relSizeAnchor>
  <cdr:relSizeAnchor xmlns:cdr="http://schemas.openxmlformats.org/drawingml/2006/chartDrawing">
    <cdr:from>
      <cdr:x>0.51242</cdr:x>
      <cdr:y>0.55664</cdr:y>
    </cdr:from>
    <cdr:to>
      <cdr:x>0.61879</cdr:x>
      <cdr:y>0.83351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31A08873-BA26-4087-A454-52F6C39921A2}"/>
            </a:ext>
          </a:extLst>
        </cdr:cNvPr>
        <cdr:cNvSpPr txBox="1"/>
      </cdr:nvSpPr>
      <cdr:spPr>
        <a:xfrm xmlns:a="http://schemas.openxmlformats.org/drawingml/2006/main">
          <a:off x="4404925" y="2160555"/>
          <a:ext cx="914400" cy="1074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CA" sz="1800" dirty="0"/>
        </a:p>
      </cdr:txBody>
    </cdr:sp>
  </cdr:relSizeAnchor>
  <cdr:relSizeAnchor xmlns:cdr="http://schemas.openxmlformats.org/drawingml/2006/chartDrawing">
    <cdr:from>
      <cdr:x>0.69379</cdr:x>
      <cdr:y>0.60616</cdr:y>
    </cdr:from>
    <cdr:to>
      <cdr:x>0.80016</cdr:x>
      <cdr:y>0.88303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A95CFD09-E0C0-4458-8A88-268CDD0BC0D0}"/>
            </a:ext>
          </a:extLst>
        </cdr:cNvPr>
        <cdr:cNvSpPr txBox="1"/>
      </cdr:nvSpPr>
      <cdr:spPr>
        <a:xfrm xmlns:a="http://schemas.openxmlformats.org/drawingml/2006/main">
          <a:off x="5964013" y="2352757"/>
          <a:ext cx="914400" cy="1074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CA" sz="18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9947-D075-401B-850A-9F8E8D5DE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DBB40-539B-4E83-AFC3-D11216213D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C7FC4-1817-4B2A-A906-B7BE1854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1EF95-B56A-4926-A590-523FCC8E1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F2E96-B780-4073-81E3-C62A8355E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74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58622-71C7-473B-8A74-55A0C1CC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6BABB-3B39-4704-987D-D95A752D9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2BEDA-9E22-4CB8-9A89-4C14F856C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87F84-C5C6-4095-AA72-7BF5C244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DF3DB-B5C5-4972-92E9-BE9559818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6952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7C9A7-863D-4B88-B074-9E008E506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B6E53-8F9C-45A4-B47A-099D041EE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E4792-C771-4A6F-BF8E-9950493C6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6E6E4-3AEB-4403-B83F-EA1AC11FE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404BB-2860-4A52-9014-851BF2099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7515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79A02-ACA2-4FD0-9DEB-F7C8FE2F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01C9C-EB9B-40EC-AA00-0F1D0AC04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76147D-F33A-4CCA-AB2D-070752183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CE40B-C6B9-4A68-95F8-92530AB6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E7150-EF6E-43A0-9F57-031C3BA9C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B3186F-46AE-4C37-972D-90A42584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640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9589-18E2-4A37-AC73-CA38A8B92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2AB67-01E7-4F21-936B-E936322A2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E3683-3F0C-42B3-AF15-D8A94BFE0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247E70-7A3A-4139-A298-8859FAF2C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70BEB2-35F4-4545-BDE6-B10122D94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166068-C083-4114-9E63-4E2917DD2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B4E8C6-AACF-45FA-9B64-829F6E04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F5AF3-67E4-467F-BF8B-0A6697B5C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099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6385-BA97-4CFE-A3AB-B5A177812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F6393B-8AE4-4920-85F2-67A6B70C1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1526BC-078E-445D-8E30-3B5AF821E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D009A-54BF-4186-8BDB-25F8456FE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499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DC6C7-33ED-4809-A144-8F8F57662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9F4BC-2C72-4ED9-8DAC-0E844C624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D59F41-4D84-4C83-ACDA-954913AC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436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124AA-82C7-4995-B43A-7C9E7E88F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6B015-E629-4446-BA8C-C26DD15C3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BC7F1-F084-476D-B4C5-D62EEF7DE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05337-4C6D-4164-8307-4BDF674EF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2C382D-8A5A-4CA1-9EB6-CE9A092B1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AD91C-E9D4-457C-829A-632CD0C04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1949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CA60D-50A9-4E2C-BFF0-8A6184E8F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01F795-F082-4046-A2BE-79E8EB63D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9198A-F972-4A15-ABB6-A73296992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E29AC-AE41-46E9-9FEC-3219E78A1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5AF1E-417F-42A0-BEE5-91DDE82D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066E0C-B7E2-4E77-9F0A-61D4AA1C0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283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26E3D-1E25-496F-AFFA-DB47ECEE1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2965BE-688A-4020-B36C-96E42F18D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34B66-81F3-43AF-A132-126BF4096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19106-F413-4C2C-9D4E-D7DB8DC3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802C9-626D-4C29-9F68-530284164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129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A0C034-79E0-4731-A8EF-6A3DFC680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1B9956-F35A-4FD6-A48A-597259022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549A0-D6A4-4C21-A8F3-116260E4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12A42-5E6B-4F5B-B799-D2F8FC78D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1119C-1654-4A72-A081-7BB6E108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3905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392BE-79C4-418D-9EBF-34F252863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BA3AA-D4F4-4CAA-8F53-D20D839E3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DE3E7-F849-45D4-86C4-1EECC20F66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A7171-503F-41FA-A7BD-6656009CFEB1}" type="datetimeFigureOut">
              <a:rPr lang="en-CA" smtClean="0"/>
              <a:t>2021-01-19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0EEAC-4339-4605-B1B9-B84F350952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FAAC9-5D17-4694-AF26-BF5EE36EE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42891-3659-47A3-AA5A-C99B49D0BA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628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981" y="-99392"/>
            <a:ext cx="9902890" cy="7056784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5880" y="437003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>
                <a:solidFill>
                  <a:schemeClr val="bg1"/>
                </a:solidFill>
              </a:rPr>
              <a:t>Update on Forest Health for RMT:</a:t>
            </a:r>
            <a:br>
              <a:rPr lang="en-CA" dirty="0">
                <a:solidFill>
                  <a:schemeClr val="bg1"/>
                </a:solidFill>
              </a:rPr>
            </a:br>
            <a:r>
              <a:rPr lang="en-CA" dirty="0">
                <a:solidFill>
                  <a:schemeClr val="bg1"/>
                </a:solidFill>
              </a:rPr>
              <a:t>Kootenay Boundary Region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0080" y="2503005"/>
            <a:ext cx="7560840" cy="2088232"/>
          </a:xfrm>
        </p:spPr>
        <p:txBody>
          <a:bodyPr>
            <a:norm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</a:rPr>
              <a:t>January 19, 2021</a:t>
            </a:r>
          </a:p>
          <a:p>
            <a:pPr algn="ctr"/>
            <a:endParaRPr lang="en-CA" b="1" dirty="0">
              <a:solidFill>
                <a:schemeClr val="bg1"/>
              </a:solidFill>
            </a:endParaRPr>
          </a:p>
          <a:p>
            <a:pPr algn="ctr"/>
            <a:r>
              <a:rPr lang="en-CA" b="1" dirty="0">
                <a:solidFill>
                  <a:schemeClr val="bg1"/>
                </a:solidFill>
              </a:rPr>
              <a:t>Marnie Duthie-Holt</a:t>
            </a:r>
          </a:p>
          <a:p>
            <a:pPr algn="ctr"/>
            <a:r>
              <a:rPr lang="en-CA" dirty="0">
                <a:solidFill>
                  <a:schemeClr val="bg1"/>
                </a:solidFill>
              </a:rPr>
              <a:t>Regional Entomologist</a:t>
            </a:r>
            <a:br>
              <a:rPr lang="en-CA" dirty="0">
                <a:solidFill>
                  <a:schemeClr val="bg1"/>
                </a:solidFill>
              </a:rPr>
            </a:b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02AF0A-E3A7-410C-AA69-916E2FB6C0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8" t="8000" r="28738" b="9401"/>
          <a:stretch/>
        </p:blipFill>
        <p:spPr>
          <a:xfrm>
            <a:off x="575194" y="4831768"/>
            <a:ext cx="1993024" cy="18965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6B2C1A-FA92-407E-B3D2-E32645986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309" y="4797040"/>
            <a:ext cx="2160240" cy="191010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95ECA5-6952-4456-967D-540B4E227E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640" y="4814262"/>
            <a:ext cx="2520280" cy="19488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146339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8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picture containing tree, outdoor, grass&#10;&#10;Description automatically generated">
            <a:extLst>
              <a:ext uri="{FF2B5EF4-FFF2-40B4-BE49-F238E27FC236}">
                <a16:creationId xmlns:a16="http://schemas.microsoft.com/office/drawing/2014/main" id="{F9DE89AA-8DFC-4115-B5BC-DEDE373FC7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5" r="-5" b="1818"/>
          <a:stretch/>
        </p:blipFill>
        <p:spPr>
          <a:xfrm>
            <a:off x="20" y="10"/>
            <a:ext cx="2227828" cy="3383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11FDE4-8DD6-47D2-A4B8-580D6631FD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1" b="5"/>
          <a:stretch/>
        </p:blipFill>
        <p:spPr>
          <a:xfrm rot="5400000">
            <a:off x="1727002" y="577715"/>
            <a:ext cx="3383278" cy="2227848"/>
          </a:xfrm>
          <a:prstGeom prst="rect">
            <a:avLst/>
          </a:prstGeom>
        </p:spPr>
      </p:pic>
      <p:pic>
        <p:nvPicPr>
          <p:cNvPr id="7" name="Picture 6" descr="A picture containing outdoor, plant, agave&#10;&#10;Description automatically generated">
            <a:extLst>
              <a:ext uri="{FF2B5EF4-FFF2-40B4-BE49-F238E27FC236}">
                <a16:creationId xmlns:a16="http://schemas.microsoft.com/office/drawing/2014/main" id="{2ACD89DE-DC1C-4CE5-B9A7-CDB3ABBE80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9" r="16544" b="4"/>
          <a:stretch/>
        </p:blipFill>
        <p:spPr>
          <a:xfrm>
            <a:off x="4609431" y="10"/>
            <a:ext cx="2228850" cy="3383268"/>
          </a:xfrm>
          <a:prstGeom prst="rect">
            <a:avLst/>
          </a:prstGeom>
        </p:spPr>
      </p:pic>
      <p:pic>
        <p:nvPicPr>
          <p:cNvPr id="6" name="Picture 5" descr="A picture containing grass, outdoor, tree, plant&#10;&#10;Description automatically generated">
            <a:extLst>
              <a:ext uri="{FF2B5EF4-FFF2-40B4-BE49-F238E27FC236}">
                <a16:creationId xmlns:a16="http://schemas.microsoft.com/office/drawing/2014/main" id="{B1EF7037-8CC2-492E-962E-95649C2D53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0" r="46035" b="-2"/>
          <a:stretch/>
        </p:blipFill>
        <p:spPr>
          <a:xfrm>
            <a:off x="6915150" y="10"/>
            <a:ext cx="2228850" cy="3383268"/>
          </a:xfrm>
          <a:prstGeom prst="rect">
            <a:avLst/>
          </a:prstGeom>
        </p:spPr>
      </p:pic>
      <p:pic>
        <p:nvPicPr>
          <p:cNvPr id="5" name="Picture 4" descr="A picture containing text, mountain, outdoor&#10;&#10;Description automatically generated">
            <a:extLst>
              <a:ext uri="{FF2B5EF4-FFF2-40B4-BE49-F238E27FC236}">
                <a16:creationId xmlns:a16="http://schemas.microsoft.com/office/drawing/2014/main" id="{1D54F028-E91F-48B4-8C00-6F9C85D04C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" r="-3" b="-3"/>
          <a:stretch/>
        </p:blipFill>
        <p:spPr>
          <a:xfrm>
            <a:off x="-763" y="3474720"/>
            <a:ext cx="4533328" cy="338328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9432" y="3474720"/>
            <a:ext cx="4534568" cy="3383281"/>
          </a:xfrm>
          <a:prstGeom prst="rect">
            <a:avLst/>
          </a:prstGeom>
          <a:solidFill>
            <a:srgbClr val="6668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146C5C-1EF6-46FE-AF30-FE25372C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958" y="3636996"/>
            <a:ext cx="3895311" cy="637124"/>
          </a:xfrm>
        </p:spPr>
        <p:txBody>
          <a:bodyPr>
            <a:normAutofit/>
          </a:bodyPr>
          <a:lstStyle/>
          <a:p>
            <a:r>
              <a:rPr lang="en-CA" sz="2800" dirty="0">
                <a:solidFill>
                  <a:srgbClr val="FFFFFF"/>
                </a:solidFill>
              </a:rPr>
              <a:t>Overview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D9A7F3-A013-4541-8511-2809DAA39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700" y="4354499"/>
            <a:ext cx="4032522" cy="1872924"/>
          </a:xfrm>
        </p:spPr>
        <p:txBody>
          <a:bodyPr>
            <a:noAutofit/>
          </a:bodyPr>
          <a:lstStyle/>
          <a:p>
            <a:r>
              <a:rPr lang="en-CA" sz="1400" b="1" dirty="0">
                <a:solidFill>
                  <a:srgbClr val="FFFFFF"/>
                </a:solidFill>
              </a:rPr>
              <a:t>Regional Entomologist Role</a:t>
            </a:r>
          </a:p>
          <a:p>
            <a:pPr marL="571500" lvl="1" indent="-228600">
              <a:buFont typeface="+mj-lt"/>
              <a:buAutoNum type="arabicPeriod"/>
            </a:pPr>
            <a:r>
              <a:rPr lang="en-CA" sz="1400" dirty="0"/>
              <a:t>Monitor local FH conditions</a:t>
            </a:r>
          </a:p>
          <a:p>
            <a:pPr marL="571500" lvl="1" indent="-228600">
              <a:buFont typeface="+mj-lt"/>
              <a:buAutoNum type="arabicPeriod"/>
            </a:pPr>
            <a:r>
              <a:rPr lang="en-US" sz="1400" dirty="0"/>
              <a:t>Assist in deliver operational programs </a:t>
            </a:r>
          </a:p>
          <a:p>
            <a:pPr marL="571500" lvl="1" indent="-228600">
              <a:buFont typeface="+mj-lt"/>
              <a:buAutoNum type="arabicPeriod"/>
            </a:pPr>
            <a:r>
              <a:rPr lang="en-CA" sz="1400" dirty="0">
                <a:solidFill>
                  <a:srgbClr val="FFFFFF"/>
                </a:solidFill>
              </a:rPr>
              <a:t>Gather and analyze forest health research </a:t>
            </a:r>
          </a:p>
          <a:p>
            <a:pPr marL="571500" lvl="1" indent="-228600">
              <a:buFont typeface="+mj-lt"/>
              <a:buAutoNum type="arabicPeriod"/>
            </a:pPr>
            <a:r>
              <a:rPr lang="en-US" sz="1400" dirty="0"/>
              <a:t>Provide extension and expert consultative services to local decision makers, industry, and the public</a:t>
            </a:r>
            <a:endParaRPr lang="en-CA" sz="1400" b="1" dirty="0"/>
          </a:p>
          <a:p>
            <a:endParaRPr lang="en-CA" sz="1400" b="1" dirty="0">
              <a:solidFill>
                <a:srgbClr val="FFFFFF"/>
              </a:solidFill>
            </a:endParaRPr>
          </a:p>
          <a:p>
            <a:r>
              <a:rPr lang="en-CA" sz="1400" b="1" dirty="0">
                <a:solidFill>
                  <a:srgbClr val="FFFFFF"/>
                </a:solidFill>
              </a:rPr>
              <a:t>Pest status and research project updates</a:t>
            </a:r>
          </a:p>
        </p:txBody>
      </p:sp>
    </p:spTree>
    <p:extLst>
      <p:ext uri="{BB962C8B-B14F-4D97-AF65-F5344CB8AC3E}">
        <p14:creationId xmlns:p14="http://schemas.microsoft.com/office/powerpoint/2010/main" val="33819502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FF48D-AB59-40F5-8357-86205267CB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6" r="-2" b="11975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48A7EDC5-EA2E-42DA-8761-1A8B12990C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8" r="-2" b="19305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62" name="Freeform: Shape 61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4" name="Freeform: Shape 63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en-CA" sz="3000" dirty="0"/>
              <a:t>1. Monitor local FH conditions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042" y="2512611"/>
            <a:ext cx="3624602" cy="3664351"/>
          </a:xfrm>
        </p:spPr>
        <p:txBody>
          <a:bodyPr>
            <a:normAutofit/>
          </a:bodyPr>
          <a:lstStyle/>
          <a:p>
            <a:r>
              <a:rPr lang="en-CA" sz="1600" b="1" dirty="0"/>
              <a:t>Aerial Overview Surveys</a:t>
            </a:r>
          </a:p>
          <a:p>
            <a:pPr lvl="1"/>
            <a:r>
              <a:rPr lang="en-CA" sz="1600" dirty="0"/>
              <a:t>All biotic &amp; abiotic factors</a:t>
            </a:r>
          </a:p>
          <a:p>
            <a:pPr lvl="1"/>
            <a:r>
              <a:rPr lang="en-CA" sz="1600" dirty="0"/>
              <a:t>Data 1920-present</a:t>
            </a:r>
          </a:p>
          <a:p>
            <a:pPr lvl="1"/>
            <a:r>
              <a:rPr lang="en-CA" sz="1600" dirty="0"/>
              <a:t>100% coverage KBR</a:t>
            </a:r>
          </a:p>
          <a:p>
            <a:pPr lvl="1"/>
            <a:r>
              <a:rPr lang="en-CA" sz="1600" dirty="0"/>
              <a:t>88% provincial coverage (highest since 2014 despite COVID)</a:t>
            </a:r>
          </a:p>
          <a:p>
            <a:pPr lvl="1"/>
            <a:r>
              <a:rPr lang="en-CA" sz="1600" dirty="0"/>
              <a:t>18 surveyors, 10 aircraft companies</a:t>
            </a:r>
          </a:p>
          <a:p>
            <a:pPr lvl="1"/>
            <a:r>
              <a:rPr lang="en-CA" sz="1600" dirty="0"/>
              <a:t>728 flight hours (128 days) July 5</a:t>
            </a:r>
            <a:r>
              <a:rPr lang="en-CA" sz="1600" baseline="30000" dirty="0"/>
              <a:t>th</a:t>
            </a:r>
            <a:r>
              <a:rPr lang="en-CA" sz="1600" dirty="0"/>
              <a:t>- Sept 22</a:t>
            </a:r>
            <a:r>
              <a:rPr lang="en-CA" sz="1600" baseline="30000" dirty="0"/>
              <a:t>nd</a:t>
            </a:r>
            <a:r>
              <a:rPr lang="en-CA" sz="1600" dirty="0"/>
              <a:t> </a:t>
            </a:r>
          </a:p>
          <a:p>
            <a:pPr marL="393192" lvl="1" indent="0">
              <a:buNone/>
            </a:pPr>
            <a:endParaRPr lang="en-CA" sz="1600" dirty="0"/>
          </a:p>
          <a:p>
            <a:r>
              <a:rPr lang="en-CA" sz="1600" dirty="0"/>
              <a:t>Long term monitoring </a:t>
            </a:r>
          </a:p>
          <a:p>
            <a:r>
              <a:rPr lang="en-CA" sz="1600" dirty="0"/>
              <a:t>Historical trends</a:t>
            </a:r>
          </a:p>
          <a:p>
            <a:r>
              <a:rPr lang="en-CA" sz="1600" dirty="0"/>
              <a:t>Climate change impacts</a:t>
            </a:r>
          </a:p>
          <a:p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53979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68292E-FF72-406B-BBB5-C17E0B060E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30" y="5140102"/>
            <a:ext cx="2743200" cy="1828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6121F5-2A2D-4B38-929C-6A30F33333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8" t="32752" r="17977" b="-13670"/>
          <a:stretch/>
        </p:blipFill>
        <p:spPr>
          <a:xfrm>
            <a:off x="4589324" y="1196753"/>
            <a:ext cx="4488539" cy="41893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C110CC-2A42-43DA-97D5-7DA151A9E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4" y="6762"/>
            <a:ext cx="8229600" cy="1143000"/>
          </a:xfrm>
        </p:spPr>
        <p:txBody>
          <a:bodyPr/>
          <a:lstStyle/>
          <a:p>
            <a:r>
              <a:rPr lang="en-CA" dirty="0"/>
              <a:t>1. Monitor Local FH Conditions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53F909-5539-4854-B2B1-727A04438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568" y="911256"/>
            <a:ext cx="4040188" cy="3941763"/>
          </a:xfrm>
        </p:spPr>
        <p:txBody>
          <a:bodyPr>
            <a:normAutofit lnSpcReduction="10000"/>
          </a:bodyPr>
          <a:lstStyle/>
          <a:p>
            <a:r>
              <a:rPr lang="en-CA" dirty="0"/>
              <a:t>Permanent Monitoring Sites</a:t>
            </a:r>
          </a:p>
          <a:p>
            <a:pPr lvl="1"/>
            <a:r>
              <a:rPr lang="en-CA" dirty="0"/>
              <a:t>Western spruce budworm</a:t>
            </a:r>
          </a:p>
          <a:p>
            <a:pPr lvl="1"/>
            <a:r>
              <a:rPr lang="en-CA" dirty="0"/>
              <a:t>Douglas-fir tussock moth</a:t>
            </a:r>
          </a:p>
          <a:p>
            <a:pPr lvl="1"/>
            <a:r>
              <a:rPr lang="en-CA" dirty="0"/>
              <a:t>Western hemlock looper</a:t>
            </a:r>
          </a:p>
          <a:p>
            <a:pPr lvl="1"/>
            <a:r>
              <a:rPr lang="en-CA" dirty="0"/>
              <a:t>2-year cycle budworm</a:t>
            </a:r>
          </a:p>
          <a:p>
            <a:pPr marL="393192" lvl="1" indent="0">
              <a:buNone/>
            </a:pPr>
            <a:endParaRPr lang="en-CA" dirty="0"/>
          </a:p>
          <a:p>
            <a:r>
              <a:rPr lang="en-CA" dirty="0"/>
              <a:t>Temporary Monitoring for emerging issues </a:t>
            </a:r>
          </a:p>
          <a:p>
            <a:pPr lvl="1"/>
            <a:r>
              <a:rPr lang="en-CA" dirty="0"/>
              <a:t>i.e. Black army cutworm (post fire)</a:t>
            </a:r>
          </a:p>
          <a:p>
            <a:pPr lvl="1"/>
            <a:endParaRPr lang="en-CA" dirty="0"/>
          </a:p>
          <a:p>
            <a:r>
              <a:rPr lang="en-CA" dirty="0"/>
              <a:t>Invasive monitoring </a:t>
            </a:r>
          </a:p>
          <a:p>
            <a:pPr lvl="1"/>
            <a:r>
              <a:rPr lang="en-CA" dirty="0"/>
              <a:t>Gypsy moth</a:t>
            </a:r>
          </a:p>
          <a:p>
            <a:pPr lvl="1"/>
            <a:r>
              <a:rPr lang="en-CA" dirty="0"/>
              <a:t>Balsam woolly adelgid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77B6074-7EF3-4D10-91D9-16F15D6DEDE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24835" y="2059360"/>
            <a:ext cx="3943350" cy="2218134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7CB51C-1033-49D4-B781-584E43A93F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" t="11762" r="26414" b="17079"/>
          <a:stretch/>
        </p:blipFill>
        <p:spPr>
          <a:xfrm rot="10800000">
            <a:off x="4600133" y="4650224"/>
            <a:ext cx="4488539" cy="24541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CA81B4-7E7B-4882-ABA7-25F8F4F0FE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0" t="7101" r="35229"/>
          <a:stretch/>
        </p:blipFill>
        <p:spPr>
          <a:xfrm rot="5400000">
            <a:off x="447305" y="4700502"/>
            <a:ext cx="1728190" cy="2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76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521DD34-C6F2-4402-9A01-962807DB6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DF6D60-BEB6-459A-989B-C34352F7D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" y="764373"/>
            <a:ext cx="3865881" cy="12930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Assist in deliver of </a:t>
            </a:r>
            <a:r>
              <a:rPr lang="en-US" sz="3200" dirty="0"/>
              <a:t>o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perational </a:t>
            </a:r>
            <a:r>
              <a:rPr lang="en-US" sz="3200" dirty="0"/>
              <a:t>p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rograms with Districts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8A310-0A59-4ACA-B803-6786A0BC89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19" y="2194560"/>
            <a:ext cx="4277775" cy="402412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Forest Health Strategic Plans (all 7 TSAs)</a:t>
            </a:r>
          </a:p>
          <a:p>
            <a:pPr marL="0" indent="0" defTabSz="914400">
              <a:buNone/>
            </a:pPr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Bark Beetle Programs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Align operations with Regional/ Provincial direction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 of Regional contract standards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 inspections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storage and consistency</a:t>
            </a:r>
          </a:p>
          <a:p>
            <a:pPr lvl="1"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Populations assessments (overwintering mortality predictions)</a:t>
            </a:r>
          </a:p>
          <a:p>
            <a:pPr lvl="1" indent="-228600" defTabSz="914400"/>
            <a:r>
              <a:rPr lang="en-US" sz="1700" dirty="0"/>
              <a:t>Protection Silviculture Research Trial against IBD (2 years MCH)</a:t>
            </a:r>
          </a:p>
          <a:p>
            <a:pPr marL="285750" lvl="1" indent="0" defTabSz="914400">
              <a:buNone/>
            </a:pPr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59CBD04-A83E-4460-9E07-100B7D4778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90" b="4"/>
          <a:stretch/>
        </p:blipFill>
        <p:spPr>
          <a:xfrm rot="5400000">
            <a:off x="4072865" y="740432"/>
            <a:ext cx="3933497" cy="24526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12690A-90E5-487C-B9FA-6838754FA5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9" r="6" b="6"/>
          <a:stretch/>
        </p:blipFill>
        <p:spPr>
          <a:xfrm rot="16200000">
            <a:off x="6971191" y="365439"/>
            <a:ext cx="2538248" cy="18073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F6B7F2-E4EA-4335-B024-D79613909D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" b="3099"/>
          <a:stretch/>
        </p:blipFill>
        <p:spPr>
          <a:xfrm>
            <a:off x="7336632" y="2624474"/>
            <a:ext cx="1807370" cy="13090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4ABB1C-BC4B-44CB-ABA9-916A1D412C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3" r="2" b="2"/>
          <a:stretch/>
        </p:blipFill>
        <p:spPr>
          <a:xfrm>
            <a:off x="4813300" y="4019723"/>
            <a:ext cx="4330700" cy="28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71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3315999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74171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03D4BB-5E04-47FE-A956-E59AFC79A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412489"/>
            <a:ext cx="2153321" cy="2520567"/>
          </a:xfrm>
        </p:spPr>
        <p:txBody>
          <a:bodyPr anchor="t">
            <a:normAutofit/>
          </a:bodyPr>
          <a:lstStyle/>
          <a:p>
            <a:r>
              <a:rPr lang="en-CA" sz="2600" dirty="0">
                <a:solidFill>
                  <a:srgbClr val="FFFFFF"/>
                </a:solidFill>
              </a:rPr>
              <a:t>3. Gather and Analyze </a:t>
            </a:r>
            <a:br>
              <a:rPr lang="en-CA" sz="2600" dirty="0">
                <a:solidFill>
                  <a:srgbClr val="FFFFFF"/>
                </a:solidFill>
              </a:rPr>
            </a:br>
            <a:br>
              <a:rPr lang="en-CA" sz="2600" dirty="0">
                <a:solidFill>
                  <a:srgbClr val="FFFFFF"/>
                </a:solidFill>
              </a:rPr>
            </a:br>
            <a:r>
              <a:rPr lang="en-CA" sz="2600" dirty="0">
                <a:solidFill>
                  <a:srgbClr val="FFFFFF"/>
                </a:solidFill>
              </a:rPr>
              <a:t>Forest Health Research</a:t>
            </a:r>
            <a:br>
              <a:rPr lang="en-CA" sz="2600" dirty="0">
                <a:solidFill>
                  <a:srgbClr val="FFFFFF"/>
                </a:solidFill>
              </a:rPr>
            </a:br>
            <a:endParaRPr lang="en-CA" sz="2600" dirty="0">
              <a:solidFill>
                <a:srgbClr val="FFFFFF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71F6D2-719C-408D-8B0B-EF29A74FD8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51015" y="534971"/>
            <a:ext cx="2440895" cy="4939621"/>
          </a:xfrm>
        </p:spPr>
        <p:txBody>
          <a:bodyPr>
            <a:normAutofit/>
          </a:bodyPr>
          <a:lstStyle/>
          <a:p>
            <a:r>
              <a:rPr lang="en-CA" sz="1700" dirty="0"/>
              <a:t>Douglas-fir beetle – funnel trap lure improvements</a:t>
            </a:r>
          </a:p>
          <a:p>
            <a:r>
              <a:rPr lang="en-CA" sz="1700" dirty="0"/>
              <a:t>Spruce bark beetle – repellent trial</a:t>
            </a:r>
          </a:p>
          <a:p>
            <a:r>
              <a:rPr lang="en-CA" sz="1700" dirty="0"/>
              <a:t>Black army cutworm trap calibrations</a:t>
            </a:r>
          </a:p>
          <a:p>
            <a:r>
              <a:rPr lang="en-CA" sz="1700" dirty="0"/>
              <a:t>Fertilization effects on FH </a:t>
            </a:r>
          </a:p>
          <a:p>
            <a:r>
              <a:rPr lang="en-CA" sz="1700" dirty="0"/>
              <a:t>Pitch moth long term effects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F0868C-1AA6-4C5B-9F54-006E24957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4790" y="534971"/>
            <a:ext cx="2577690" cy="4939621"/>
          </a:xfrm>
        </p:spPr>
        <p:txBody>
          <a:bodyPr>
            <a:normAutofit/>
          </a:bodyPr>
          <a:lstStyle/>
          <a:p>
            <a:r>
              <a:rPr lang="en-CA" sz="1700" dirty="0"/>
              <a:t>Drought and fire interactions with forest health agents</a:t>
            </a:r>
          </a:p>
          <a:p>
            <a:r>
              <a:rPr lang="en-CA" sz="1700" dirty="0"/>
              <a:t>Long term soil productivity &amp; silviculture trials</a:t>
            </a:r>
          </a:p>
          <a:p>
            <a:r>
              <a:rPr lang="en-CA" sz="1700" dirty="0"/>
              <a:t>Bark beetle cold tolerant research (CFS)</a:t>
            </a:r>
          </a:p>
          <a:p>
            <a:r>
              <a:rPr lang="en-CA" sz="1700" dirty="0" err="1"/>
              <a:t>BioSIM</a:t>
            </a:r>
            <a:r>
              <a:rPr lang="en-CA" sz="1700" dirty="0"/>
              <a:t> for Gypsy moth development (CFS)</a:t>
            </a:r>
          </a:p>
          <a:p>
            <a:r>
              <a:rPr lang="en-CA" sz="1700" dirty="0"/>
              <a:t>Western pine beetle pheromone trials (CFS)</a:t>
            </a:r>
          </a:p>
          <a:p>
            <a:pPr marL="0" indent="0">
              <a:buNone/>
            </a:pPr>
            <a:endParaRPr lang="en-CA" sz="17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492018-50BD-4BFF-A013-35428BAD34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3" t="17316" r="22422"/>
          <a:stretch/>
        </p:blipFill>
        <p:spPr>
          <a:xfrm>
            <a:off x="7496444" y="4091184"/>
            <a:ext cx="1624675" cy="2766816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785F3-09D7-415D-BDCB-79A8B4FEAC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t="3608" r="19569" b="12045"/>
          <a:stretch/>
        </p:blipFill>
        <p:spPr>
          <a:xfrm>
            <a:off x="2570510" y="4091184"/>
            <a:ext cx="2512378" cy="2766816"/>
          </a:xfrm>
          <a:prstGeom prst="roundRect">
            <a:avLst>
              <a:gd name="adj" fmla="val 8594"/>
            </a:avLst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907FD8-F7D0-414D-81EA-547884FE6E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4704" y="4437036"/>
            <a:ext cx="2766816" cy="2075112"/>
          </a:xfrm>
          <a:prstGeom prst="rect">
            <a:avLst/>
          </a:prstGeom>
          <a:ln w="19050"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71792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8EB5D-E8D8-4CC7-A8BD-9296066E1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71" y="1415692"/>
            <a:ext cx="4284618" cy="994172"/>
          </a:xfrm>
        </p:spPr>
        <p:txBody>
          <a:bodyPr>
            <a:normAutofit/>
          </a:bodyPr>
          <a:lstStyle/>
          <a:p>
            <a:r>
              <a:rPr lang="en-CA" sz="3100" dirty="0"/>
              <a:t>Extension Highlights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10258-F8C9-4A6A-8164-71166685E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962" y="3093948"/>
            <a:ext cx="4102424" cy="3351922"/>
          </a:xfrm>
        </p:spPr>
        <p:txBody>
          <a:bodyPr anchor="t">
            <a:normAutofit/>
          </a:bodyPr>
          <a:lstStyle/>
          <a:p>
            <a:r>
              <a:rPr lang="en-CA" sz="1350" b="1" dirty="0"/>
              <a:t>Gypsy moth spray - Open House 	</a:t>
            </a:r>
            <a:r>
              <a:rPr lang="en-CA" sz="1350" dirty="0"/>
              <a:t>Castlegar</a:t>
            </a:r>
          </a:p>
          <a:p>
            <a:r>
              <a:rPr lang="en-CA" sz="1350" b="1" dirty="0"/>
              <a:t>BC Rep SERG</a:t>
            </a:r>
            <a:r>
              <a:rPr lang="en-CA" sz="1350" dirty="0"/>
              <a:t> 			Halifax </a:t>
            </a:r>
          </a:p>
          <a:p>
            <a:r>
              <a:rPr lang="en-CA" sz="1350" b="1" dirty="0"/>
              <a:t>Regional Forest Health meetings	</a:t>
            </a:r>
            <a:r>
              <a:rPr lang="en-CA" sz="1350" dirty="0"/>
              <a:t>Creston/ Virtual</a:t>
            </a:r>
          </a:p>
          <a:p>
            <a:r>
              <a:rPr lang="en-CA" sz="1350" b="1" dirty="0"/>
              <a:t>Boundary Forest Health Tour	</a:t>
            </a:r>
            <a:r>
              <a:rPr lang="en-CA" sz="1350" dirty="0"/>
              <a:t>Rock Creek</a:t>
            </a:r>
          </a:p>
          <a:p>
            <a:r>
              <a:rPr lang="en-CA" sz="1350" b="1" dirty="0"/>
              <a:t>Region &amp; both Districts site visit	</a:t>
            </a:r>
            <a:r>
              <a:rPr lang="en-CA" sz="1350" dirty="0"/>
              <a:t>Golden/ 					Invermere</a:t>
            </a:r>
          </a:p>
          <a:p>
            <a:r>
              <a:rPr lang="en-CA" sz="1350" b="1" dirty="0"/>
              <a:t>Fertilization/ FCI field tour		</a:t>
            </a:r>
            <a:r>
              <a:rPr lang="en-CA" sz="1350" dirty="0"/>
              <a:t>Revelstoke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99A8FB7-A79B-4BC9-9D56-B79587F6A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3571" y="2845228"/>
            <a:ext cx="2338578" cy="2338578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23893E2-3349-46D7-A7AA-B9E447957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5679" y="-2"/>
            <a:ext cx="3558322" cy="3093950"/>
          </a:xfrm>
          <a:custGeom>
            <a:avLst/>
            <a:gdLst>
              <a:gd name="connsiteX0" fmla="*/ 262846 w 4198060"/>
              <a:gd name="connsiteY0" fmla="*/ 0 h 3650200"/>
              <a:gd name="connsiteX1" fmla="*/ 4198060 w 4198060"/>
              <a:gd name="connsiteY1" fmla="*/ 0 h 3650200"/>
              <a:gd name="connsiteX2" fmla="*/ 4198060 w 4198060"/>
              <a:gd name="connsiteY2" fmla="*/ 3021648 h 3650200"/>
              <a:gd name="connsiteX3" fmla="*/ 4142653 w 4198060"/>
              <a:gd name="connsiteY3" fmla="*/ 3072005 h 3650200"/>
              <a:gd name="connsiteX4" fmla="*/ 2532040 w 4198060"/>
              <a:gd name="connsiteY4" fmla="*/ 3650200 h 3650200"/>
              <a:gd name="connsiteX5" fmla="*/ 0 w 4198060"/>
              <a:gd name="connsiteY5" fmla="*/ 1118160 h 3650200"/>
              <a:gd name="connsiteX6" fmla="*/ 198981 w 4198060"/>
              <a:gd name="connsiteY6" fmla="*/ 132576 h 365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98060" h="3650200">
                <a:moveTo>
                  <a:pt x="262846" y="0"/>
                </a:moveTo>
                <a:lnTo>
                  <a:pt x="4198060" y="0"/>
                </a:lnTo>
                <a:lnTo>
                  <a:pt x="4198060" y="3021648"/>
                </a:lnTo>
                <a:lnTo>
                  <a:pt x="4142653" y="3072005"/>
                </a:lnTo>
                <a:cubicBezTo>
                  <a:pt x="3704967" y="3433216"/>
                  <a:pt x="3143843" y="3650200"/>
                  <a:pt x="2532040" y="3650200"/>
                </a:cubicBezTo>
                <a:cubicBezTo>
                  <a:pt x="1133633" y="3650200"/>
                  <a:pt x="0" y="2516567"/>
                  <a:pt x="0" y="1118160"/>
                </a:cubicBezTo>
                <a:cubicBezTo>
                  <a:pt x="0" y="768558"/>
                  <a:pt x="70852" y="435505"/>
                  <a:pt x="198981" y="132576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FF0523-E39C-4E82-BEE8-41AA6960EA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87" r="-4" b="-4"/>
          <a:stretch/>
        </p:blipFill>
        <p:spPr>
          <a:xfrm>
            <a:off x="5724469" y="10"/>
            <a:ext cx="3419531" cy="2955148"/>
          </a:xfrm>
          <a:custGeom>
            <a:avLst/>
            <a:gdLst/>
            <a:ahLst/>
            <a:cxnLst/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pic>
        <p:nvPicPr>
          <p:cNvPr id="24" name="Picture 23" descr="A picture containing outdoor, tree, grass&#10;&#10;Description automatically generated">
            <a:extLst>
              <a:ext uri="{FF2B5EF4-FFF2-40B4-BE49-F238E27FC236}">
                <a16:creationId xmlns:a16="http://schemas.microsoft.com/office/drawing/2014/main" id="{8E1A8A53-E9C2-4891-8EFD-414FD92605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4" r="11280" b="5"/>
          <a:stretch/>
        </p:blipFill>
        <p:spPr>
          <a:xfrm>
            <a:off x="4477015" y="2968671"/>
            <a:ext cx="2091690" cy="209169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2B7592FE-10D1-4664-B623-353F47C8D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3502" y="4570624"/>
            <a:ext cx="2680498" cy="2292592"/>
          </a:xfrm>
          <a:custGeom>
            <a:avLst/>
            <a:gdLst>
              <a:gd name="connsiteX0" fmla="*/ 1888600 w 3303868"/>
              <a:gd name="connsiteY0" fmla="*/ 0 h 2825750"/>
              <a:gd name="connsiteX1" fmla="*/ 3224042 w 3303868"/>
              <a:gd name="connsiteY1" fmla="*/ 553158 h 2825750"/>
              <a:gd name="connsiteX2" fmla="*/ 3303868 w 3303868"/>
              <a:gd name="connsiteY2" fmla="*/ 640989 h 2825750"/>
              <a:gd name="connsiteX3" fmla="*/ 3303868 w 3303868"/>
              <a:gd name="connsiteY3" fmla="*/ 2825750 h 2825750"/>
              <a:gd name="connsiteX4" fmla="*/ 250380 w 3303868"/>
              <a:gd name="connsiteY4" fmla="*/ 2825750 h 2825750"/>
              <a:gd name="connsiteX5" fmla="*/ 227944 w 3303868"/>
              <a:gd name="connsiteY5" fmla="*/ 2788819 h 2825750"/>
              <a:gd name="connsiteX6" fmla="*/ 0 w 3303868"/>
              <a:gd name="connsiteY6" fmla="*/ 1888600 h 2825750"/>
              <a:gd name="connsiteX7" fmla="*/ 1888600 w 3303868"/>
              <a:gd name="connsiteY7" fmla="*/ 0 h 282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3868" h="2825750">
                <a:moveTo>
                  <a:pt x="1888600" y="0"/>
                </a:moveTo>
                <a:cubicBezTo>
                  <a:pt x="2410123" y="0"/>
                  <a:pt x="2882273" y="211389"/>
                  <a:pt x="3224042" y="553158"/>
                </a:cubicBezTo>
                <a:lnTo>
                  <a:pt x="3303868" y="640989"/>
                </a:lnTo>
                <a:lnTo>
                  <a:pt x="3303868" y="2825750"/>
                </a:lnTo>
                <a:lnTo>
                  <a:pt x="250380" y="2825750"/>
                </a:lnTo>
                <a:lnTo>
                  <a:pt x="227944" y="2788819"/>
                </a:lnTo>
                <a:cubicBezTo>
                  <a:pt x="82574" y="2521217"/>
                  <a:pt x="0" y="2214552"/>
                  <a:pt x="0" y="1888600"/>
                </a:cubicBezTo>
                <a:cubicBezTo>
                  <a:pt x="0" y="845555"/>
                  <a:pt x="845555" y="0"/>
                  <a:pt x="188860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E01C80-4B03-4E1C-BB4B-8C477816AE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" r="8547" b="2"/>
          <a:stretch/>
        </p:blipFill>
        <p:spPr>
          <a:xfrm>
            <a:off x="6597334" y="4704465"/>
            <a:ext cx="2546666" cy="2158760"/>
          </a:xfrm>
          <a:custGeom>
            <a:avLst/>
            <a:gdLst/>
            <a:ahLst/>
            <a:cxnLst/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689FDF5-BBF8-4CE2-90BE-F5C3432D824A}"/>
              </a:ext>
            </a:extLst>
          </p:cNvPr>
          <p:cNvSpPr/>
          <p:nvPr/>
        </p:nvSpPr>
        <p:spPr>
          <a:xfrm>
            <a:off x="588471" y="36751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4. Provide extension and expert consultative services to local decision makers, industry, and the public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73586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06E797-A11A-4F89-900D-278D764958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2" r="-2" b="13009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49689C-0226-44E8-8AC9-A667450E51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3" r="-2" b="-2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49" name="Freeform: Shape 48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1" name="Freeform: Shape 50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8EB5D-E8D8-4CC7-A8BD-9296066E1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/>
          </a:bodyPr>
          <a:lstStyle/>
          <a:p>
            <a:r>
              <a:rPr lang="en-CA" sz="3000" dirty="0"/>
              <a:t>Extension highlights 2020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10258-F8C9-4A6A-8164-71166685E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41" y="2512611"/>
            <a:ext cx="4307967" cy="3664351"/>
          </a:xfrm>
        </p:spPr>
        <p:txBody>
          <a:bodyPr>
            <a:normAutofit/>
          </a:bodyPr>
          <a:lstStyle/>
          <a:p>
            <a:r>
              <a:rPr lang="en-CA" sz="1200" dirty="0"/>
              <a:t>Bark Beetle training courses		Cranbrook/ Nelson</a:t>
            </a:r>
          </a:p>
          <a:p>
            <a:r>
              <a:rPr lang="en-CA" sz="1200" dirty="0"/>
              <a:t>Woodlot meeting Presentation 	Greenwood /Golden</a:t>
            </a:r>
          </a:p>
          <a:p>
            <a:r>
              <a:rPr lang="en-CA" sz="1200" dirty="0"/>
              <a:t>Cumulative Effects Modelling 		Elk Valley</a:t>
            </a:r>
          </a:p>
          <a:p>
            <a:r>
              <a:rPr lang="en-CA" sz="1200" dirty="0"/>
              <a:t>Range of Natural Variability Analysis	Cranbrook/ Invermere</a:t>
            </a:r>
          </a:p>
          <a:p>
            <a:pPr marL="0" indent="0">
              <a:buNone/>
            </a:pPr>
            <a:endParaRPr lang="en-CA" sz="1200" dirty="0"/>
          </a:p>
          <a:p>
            <a:r>
              <a:rPr lang="en-CA" sz="1200" dirty="0"/>
              <a:t>NA Bark beetle technical working group  - IBS repellency trial </a:t>
            </a:r>
          </a:p>
          <a:p>
            <a:r>
              <a:rPr lang="en-CA" sz="1200" dirty="0"/>
              <a:t>Christian Lake Society forest health updates</a:t>
            </a:r>
          </a:p>
          <a:p>
            <a:r>
              <a:rPr lang="en-CA" sz="1200" dirty="0"/>
              <a:t>Numerous TSA working group meetings…..</a:t>
            </a:r>
          </a:p>
        </p:txBody>
      </p:sp>
    </p:spTree>
    <p:extLst>
      <p:ext uri="{BB962C8B-B14F-4D97-AF65-F5344CB8AC3E}">
        <p14:creationId xmlns:p14="http://schemas.microsoft.com/office/powerpoint/2010/main" val="443142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3B3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18EB5D-E8D8-4CC7-A8BD-9296066E1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rgbClr val="FFFFFF"/>
                </a:solidFill>
              </a:rPr>
              <a:t>Extension Highlights 2020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C0A0EFA-E989-4307-8924-A3397085D5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9" r="9027" b="4"/>
          <a:stretch/>
        </p:blipFill>
        <p:spPr>
          <a:xfrm>
            <a:off x="245659" y="2454903"/>
            <a:ext cx="2582101" cy="4080254"/>
          </a:xfrm>
          <a:prstGeom prst="rect">
            <a:avLst/>
          </a:prstGeom>
        </p:spPr>
      </p:pic>
      <p:pic>
        <p:nvPicPr>
          <p:cNvPr id="24" name="Picture 23" descr="A picture containing tree, sky, outdoor, plant&#10;&#10;Description automatically generated">
            <a:extLst>
              <a:ext uri="{FF2B5EF4-FFF2-40B4-BE49-F238E27FC236}">
                <a16:creationId xmlns:a16="http://schemas.microsoft.com/office/drawing/2014/main" id="{6A9BEF78-1328-4BE9-9746-808CEEF72E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r="14998" b="4"/>
          <a:stretch/>
        </p:blipFill>
        <p:spPr>
          <a:xfrm>
            <a:off x="2956695" y="2454901"/>
            <a:ext cx="2582102" cy="4080255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10258-F8C9-4A6A-8164-71166685E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8478" y="763522"/>
            <a:ext cx="2782329" cy="547378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en-CA" sz="1500" dirty="0">
              <a:solidFill>
                <a:srgbClr val="FFFFFF"/>
              </a:solidFill>
            </a:endParaRPr>
          </a:p>
          <a:p>
            <a:r>
              <a:rPr lang="en-CA" sz="1600" dirty="0">
                <a:solidFill>
                  <a:srgbClr val="FFFFFF"/>
                </a:solidFill>
              </a:rPr>
              <a:t>Provincial Level </a:t>
            </a:r>
          </a:p>
          <a:p>
            <a:pPr lvl="1"/>
            <a:r>
              <a:rPr lang="en-CA" sz="1600" dirty="0">
                <a:solidFill>
                  <a:srgbClr val="FFFFFF"/>
                </a:solidFill>
              </a:rPr>
              <a:t>FH Chief Foresters meeting</a:t>
            </a:r>
          </a:p>
          <a:p>
            <a:pPr lvl="1"/>
            <a:r>
              <a:rPr lang="en-CA" sz="1600" dirty="0">
                <a:solidFill>
                  <a:srgbClr val="FFFFFF"/>
                </a:solidFill>
              </a:rPr>
              <a:t>FH White Paper </a:t>
            </a:r>
          </a:p>
          <a:p>
            <a:pPr lvl="1"/>
            <a:r>
              <a:rPr lang="en-CA" sz="1600" dirty="0">
                <a:solidFill>
                  <a:srgbClr val="FFFFFF"/>
                </a:solidFill>
              </a:rPr>
              <a:t>Climate change/FH implications</a:t>
            </a:r>
          </a:p>
          <a:p>
            <a:pPr lvl="1"/>
            <a:r>
              <a:rPr lang="en-CA" sz="1600" dirty="0">
                <a:solidFill>
                  <a:schemeClr val="bg1"/>
                </a:solidFill>
              </a:rPr>
              <a:t>Health of Young Stand Workshop – organizing committee </a:t>
            </a:r>
          </a:p>
          <a:p>
            <a:pPr lvl="1"/>
            <a:r>
              <a:rPr lang="en-CA" sz="1600" dirty="0">
                <a:solidFill>
                  <a:srgbClr val="FFFFFF"/>
                </a:solidFill>
              </a:rPr>
              <a:t>Training material development for YSM </a:t>
            </a:r>
          </a:p>
          <a:p>
            <a:pPr lvl="1"/>
            <a:r>
              <a:rPr lang="en-CA" sz="1600" dirty="0">
                <a:solidFill>
                  <a:srgbClr val="FFFFFF"/>
                </a:solidFill>
              </a:rPr>
              <a:t>FRPA Legislation input</a:t>
            </a:r>
          </a:p>
          <a:p>
            <a:pPr lvl="1"/>
            <a:r>
              <a:rPr lang="en-CA" sz="1600" dirty="0">
                <a:solidFill>
                  <a:srgbClr val="FFFFFF"/>
                </a:solidFill>
              </a:rPr>
              <a:t>Forest Landscape Level Plan discussion of Forest Health involvement</a:t>
            </a:r>
          </a:p>
          <a:p>
            <a:pPr lvl="1"/>
            <a:r>
              <a:rPr lang="en-CA" sz="1600" dirty="0">
                <a:solidFill>
                  <a:srgbClr val="FFFFFF"/>
                </a:solidFill>
              </a:rPr>
              <a:t>Cost/ Benefit Analysis of Douglas-fir beetle treatments</a:t>
            </a:r>
          </a:p>
          <a:p>
            <a:pPr marL="0" indent="0">
              <a:buNone/>
            </a:pPr>
            <a:endParaRPr lang="en-CA" sz="1600" dirty="0">
              <a:solidFill>
                <a:srgbClr val="FFFFFF"/>
              </a:solidFill>
            </a:endParaRPr>
          </a:p>
          <a:p>
            <a:r>
              <a:rPr lang="en-CA" sz="1600" dirty="0">
                <a:solidFill>
                  <a:srgbClr val="FFFFFF"/>
                </a:solidFill>
              </a:rPr>
              <a:t>ongoing FH questions for licences, Ministry and private citizens</a:t>
            </a:r>
          </a:p>
        </p:txBody>
      </p:sp>
    </p:spTree>
    <p:extLst>
      <p:ext uri="{BB962C8B-B14F-4D97-AF65-F5344CB8AC3E}">
        <p14:creationId xmlns:p14="http://schemas.microsoft.com/office/powerpoint/2010/main" val="3717161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1"/>
            <a:ext cx="330278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486469" y="0"/>
            <a:ext cx="1827609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8C65F0-6A20-422F-9D49-0440686D7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65" y="685800"/>
            <a:ext cx="2085203" cy="5105400"/>
          </a:xfrm>
        </p:spPr>
        <p:txBody>
          <a:bodyPr>
            <a:normAutofit/>
          </a:bodyPr>
          <a:lstStyle/>
          <a:p>
            <a:pPr algn="ctr"/>
            <a:r>
              <a:rPr lang="en-CA" sz="3200" dirty="0">
                <a:solidFill>
                  <a:schemeClr val="bg1"/>
                </a:solidFill>
              </a:rPr>
              <a:t>2020 KBR Bark Beetle Summaries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2F3FC7FA-CAC9-46C6-8C4D-C17ED500A8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4864359"/>
              </p:ext>
            </p:extLst>
          </p:nvPr>
        </p:nvGraphicFramePr>
        <p:xfrm>
          <a:off x="3758056" y="685800"/>
          <a:ext cx="4869656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0789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7E1F36-27D5-4915-8F83-81C19A5A6F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n-CA" sz="2800" dirty="0"/>
              <a:t>Historical trends &amp; current issues</a:t>
            </a:r>
            <a:br>
              <a:rPr lang="en-CA" sz="2800" dirty="0"/>
            </a:br>
            <a:r>
              <a:rPr lang="en-CA" sz="2800" dirty="0"/>
              <a:t>Douglas-fir Beetle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423FBB-BA0E-46EE-A988-803A988BA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95" y="6004445"/>
            <a:ext cx="8142220" cy="853555"/>
          </a:xfrm>
        </p:spPr>
        <p:txBody>
          <a:bodyPr>
            <a:normAutofit fontScale="70000" lnSpcReduction="20000"/>
          </a:bodyPr>
          <a:lstStyle/>
          <a:p>
            <a:r>
              <a:rPr lang="en-CA" sz="2400" dirty="0"/>
              <a:t>Most emerging/ visible issue (drought, fires, and constraints).</a:t>
            </a:r>
          </a:p>
          <a:p>
            <a:r>
              <a:rPr lang="en-CA" sz="2400" dirty="0"/>
              <a:t>Arrow TSA accounts for 1/3 of ha for the Region, biggest jump from 2019 up by 1,363ha</a:t>
            </a:r>
          </a:p>
          <a:p>
            <a:r>
              <a:rPr lang="en-CA" sz="2400" dirty="0"/>
              <a:t>DBO, DIN, DGO, DKL all increased, DCR and DRE decreased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E8E49DF-5795-437B-B1BD-31BD4166EB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3724815"/>
              </p:ext>
            </p:extLst>
          </p:nvPr>
        </p:nvGraphicFramePr>
        <p:xfrm>
          <a:off x="621842" y="1676246"/>
          <a:ext cx="7694573" cy="432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Arrow: Down 3">
            <a:extLst>
              <a:ext uri="{FF2B5EF4-FFF2-40B4-BE49-F238E27FC236}">
                <a16:creationId xmlns:a16="http://schemas.microsoft.com/office/drawing/2014/main" id="{45F12B82-F303-4D8E-A3C8-E80D8D06262B}"/>
              </a:ext>
            </a:extLst>
          </p:cNvPr>
          <p:cNvSpPr/>
          <p:nvPr/>
        </p:nvSpPr>
        <p:spPr>
          <a:xfrm>
            <a:off x="7380312" y="1556792"/>
            <a:ext cx="288032" cy="62310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02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21F3E2-677A-4C81-8034-C9E9CA64E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669" y="191761"/>
            <a:ext cx="3665764" cy="1273363"/>
          </a:xfrm>
        </p:spPr>
        <p:txBody>
          <a:bodyPr anchor="b">
            <a:normAutofit/>
          </a:bodyPr>
          <a:lstStyle/>
          <a:p>
            <a:r>
              <a:rPr lang="en-CA" sz="3500" dirty="0"/>
              <a:t>Douglas-fir beetle “lite” lure trial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51491E-7E2C-43F9-8E94-60FBAEEEEE6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8" r="3" b="5172"/>
          <a:stretch/>
        </p:blipFill>
        <p:spPr bwMode="auto">
          <a:xfrm rot="5400000">
            <a:off x="-647693" y="1515298"/>
            <a:ext cx="5710645" cy="3827404"/>
          </a:xfrm>
          <a:prstGeom prst="rect">
            <a:avLst/>
          </a:prstGeom>
          <a:noFill/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F8F36E2-BBE5-43FE-822F-AD8CAE08C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D1B8D-DDD2-425A-9BB3-853B9A07B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090" y="1556792"/>
            <a:ext cx="3665764" cy="3210179"/>
          </a:xfrm>
        </p:spPr>
        <p:txBody>
          <a:bodyPr anchor="t">
            <a:normAutofit lnSpcReduction="10000"/>
          </a:bodyPr>
          <a:lstStyle/>
          <a:p>
            <a:r>
              <a:rPr lang="en-CA" sz="1700" dirty="0"/>
              <a:t>Funnel trapping effective tactic to reduce IBD but enhanced commercial lure needs 100 m radius opening (4ha)</a:t>
            </a:r>
          </a:p>
          <a:p>
            <a:r>
              <a:rPr lang="en-CA" sz="1700" dirty="0"/>
              <a:t>2 new lures tested in Boundary and Invermere TSAs</a:t>
            </a:r>
          </a:p>
          <a:p>
            <a:r>
              <a:rPr lang="en-CA" sz="1700" dirty="0"/>
              <a:t>70 sites set up </a:t>
            </a:r>
            <a:r>
              <a:rPr lang="en-CA" sz="1700" dirty="0" err="1"/>
              <a:t>Westbridge</a:t>
            </a:r>
            <a:r>
              <a:rPr lang="en-CA" sz="1700" dirty="0"/>
              <a:t> through to Parson; monitored April through Aug</a:t>
            </a:r>
          </a:p>
          <a:p>
            <a:r>
              <a:rPr lang="en-CA" sz="1700" dirty="0"/>
              <a:t>Most promise with </a:t>
            </a:r>
            <a:r>
              <a:rPr lang="en-CA" sz="1700" b="1" dirty="0"/>
              <a:t>Synergy Lite </a:t>
            </a:r>
            <a:r>
              <a:rPr lang="en-CA" sz="1700" dirty="0"/>
              <a:t>lure </a:t>
            </a:r>
          </a:p>
          <a:p>
            <a:pPr lvl="1"/>
            <a:r>
              <a:rPr lang="en-CA" sz="1700" dirty="0"/>
              <a:t>strong trap catches</a:t>
            </a:r>
          </a:p>
          <a:p>
            <a:pPr lvl="1"/>
            <a:r>
              <a:rPr lang="en-CA" sz="1700" dirty="0"/>
              <a:t>minimal spill over distance from traps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103AF70-0585-453B-8AB8-BDB60AEBF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8552093"/>
              </p:ext>
            </p:extLst>
          </p:nvPr>
        </p:nvGraphicFramePr>
        <p:xfrm>
          <a:off x="5220071" y="4530963"/>
          <a:ext cx="3468341" cy="2219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F303075-C756-4E78-BDEF-10A75CF2F18D}"/>
              </a:ext>
            </a:extLst>
          </p:cNvPr>
          <p:cNvSpPr txBox="1"/>
          <p:nvPr/>
        </p:nvSpPr>
        <p:spPr>
          <a:xfrm>
            <a:off x="6156176" y="5204705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E719AA-EAE9-45FB-974D-D4297C3785A3}"/>
              </a:ext>
            </a:extLst>
          </p:cNvPr>
          <p:cNvSpPr txBox="1"/>
          <p:nvPr/>
        </p:nvSpPr>
        <p:spPr>
          <a:xfrm>
            <a:off x="7020272" y="609965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9C6284-CADE-4C34-A218-8EAB95E8DD7A}"/>
              </a:ext>
            </a:extLst>
          </p:cNvPr>
          <p:cNvSpPr txBox="1"/>
          <p:nvPr/>
        </p:nvSpPr>
        <p:spPr>
          <a:xfrm>
            <a:off x="7974836" y="595443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43666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3024FB-1DCD-461D-B4A9-F7DF2C92B8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0102" y="1480969"/>
            <a:ext cx="6882602" cy="387146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B4E156D-D5F2-4F63-9E19-A66FA799E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33" y="27079"/>
            <a:ext cx="8229600" cy="114300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n-CA" sz="2800" dirty="0"/>
              <a:t>Historical trends &amp; current issues</a:t>
            </a:r>
            <a:br>
              <a:rPr lang="en-CA" sz="2800" dirty="0"/>
            </a:br>
            <a:r>
              <a:rPr lang="en-CA" sz="2800" dirty="0"/>
              <a:t>Mountain Pine Beetle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8FC4FD-55F5-43FC-BDCC-0A6858E84BAF}"/>
              </a:ext>
            </a:extLst>
          </p:cNvPr>
          <p:cNvSpPr txBox="1"/>
          <p:nvPr/>
        </p:nvSpPr>
        <p:spPr>
          <a:xfrm>
            <a:off x="251520" y="5650547"/>
            <a:ext cx="5206683" cy="116955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400" dirty="0"/>
              <a:t>AOS: IBM decreased in all 7 TSAs in 2020 8,619 ha down from 14,092 ha in 2019 in KBR</a:t>
            </a:r>
          </a:p>
          <a:p>
            <a:r>
              <a:rPr lang="en-CA" sz="1400" dirty="0"/>
              <a:t>However, currently </a:t>
            </a:r>
            <a:r>
              <a:rPr lang="en-CA" sz="1400" dirty="0">
                <a:highlight>
                  <a:srgbClr val="FFFF00"/>
                </a:highlight>
              </a:rPr>
              <a:t>G:R ratios </a:t>
            </a:r>
            <a:r>
              <a:rPr lang="en-CA" sz="1400" dirty="0"/>
              <a:t>indicate increases in populations, with biggest concern in Invermere, Kootenay Lake (1:1) and Cranbrook (4.5) TSAs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BB8EE-8040-4962-83FD-D165D62C3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B6A6287-594D-4BBB-ACEE-AC0C3A7522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4523708"/>
              </p:ext>
            </p:extLst>
          </p:nvPr>
        </p:nvGraphicFramePr>
        <p:xfrm>
          <a:off x="395534" y="1556792"/>
          <a:ext cx="5062669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9121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73F287-7666-4A3D-91EA-A895DF424D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45786" y="1304764"/>
            <a:ext cx="6858000" cy="424847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F7E1F36-27D5-4915-8F83-81C19A5A6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8391"/>
            <a:ext cx="7886700" cy="132556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en-CA" sz="2800" dirty="0"/>
              <a:t>Historical trends &amp; current issues</a:t>
            </a:r>
            <a:br>
              <a:rPr lang="en-CA" sz="2800" dirty="0"/>
            </a:br>
            <a:r>
              <a:rPr lang="en-CA" sz="2800" dirty="0"/>
              <a:t>Spruce Beetle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423FBB-BA0E-46EE-A988-803A988BA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481328"/>
            <a:ext cx="5359524" cy="4525963"/>
          </a:xfrm>
        </p:spPr>
        <p:txBody>
          <a:bodyPr>
            <a:normAutofit/>
          </a:bodyPr>
          <a:lstStyle/>
          <a:p>
            <a:endParaRPr lang="en-CA" sz="1800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FFE5659-EC92-423F-AE57-1B4FF8082B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8529066"/>
              </p:ext>
            </p:extLst>
          </p:nvPr>
        </p:nvGraphicFramePr>
        <p:xfrm>
          <a:off x="3491880" y="1481328"/>
          <a:ext cx="5112035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FDD416E-5D59-4C3C-81E5-E4A704F3D57C}"/>
              </a:ext>
            </a:extLst>
          </p:cNvPr>
          <p:cNvSpPr txBox="1"/>
          <p:nvPr/>
        </p:nvSpPr>
        <p:spPr>
          <a:xfrm>
            <a:off x="4052376" y="5836194"/>
            <a:ext cx="4462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Invermere, Cranbrook and Golden still substantial populations</a:t>
            </a:r>
          </a:p>
        </p:txBody>
      </p:sp>
    </p:spTree>
    <p:extLst>
      <p:ext uri="{BB962C8B-B14F-4D97-AF65-F5344CB8AC3E}">
        <p14:creationId xmlns:p14="http://schemas.microsoft.com/office/powerpoint/2010/main" val="3507147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279A1-64BB-48F0-A201-F0F912732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662" y="365125"/>
            <a:ext cx="3601687" cy="2412882"/>
          </a:xfrm>
        </p:spPr>
        <p:txBody>
          <a:bodyPr anchor="b">
            <a:normAutofit/>
          </a:bodyPr>
          <a:lstStyle/>
          <a:p>
            <a:pPr algn="ctr"/>
            <a:r>
              <a:rPr lang="en-CA" sz="3500" dirty="0"/>
              <a:t>Spruce Beetle Repellency Trapping bioassay – Elk Valley</a:t>
            </a:r>
          </a:p>
        </p:txBody>
      </p:sp>
      <p:pic>
        <p:nvPicPr>
          <p:cNvPr id="7" name="Picture 6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B2844860-367F-449D-A043-E3422B3BE1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0" r="22586"/>
          <a:stretch/>
        </p:blipFill>
        <p:spPr>
          <a:xfrm>
            <a:off x="20" y="10"/>
            <a:ext cx="2252321" cy="3892380"/>
          </a:xfrm>
          <a:prstGeom prst="rect">
            <a:avLst/>
          </a:prstGeom>
        </p:spPr>
      </p:pic>
      <p:pic>
        <p:nvPicPr>
          <p:cNvPr id="9" name="Picture 8" descr="A group of people standing on top of a dirt field&#10;&#10;Description automatically generated">
            <a:extLst>
              <a:ext uri="{FF2B5EF4-FFF2-40B4-BE49-F238E27FC236}">
                <a16:creationId xmlns:a16="http://schemas.microsoft.com/office/drawing/2014/main" id="{78C912F0-239C-4F7D-9451-CD7125F8BD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5" t="13105" r="12343" b="31199"/>
          <a:stretch/>
        </p:blipFill>
        <p:spPr>
          <a:xfrm>
            <a:off x="2385192" y="116632"/>
            <a:ext cx="2262231" cy="1551708"/>
          </a:xfrm>
          <a:prstGeom prst="rect">
            <a:avLst/>
          </a:prstGeom>
        </p:spPr>
      </p:pic>
      <p:pic>
        <p:nvPicPr>
          <p:cNvPr id="5" name="Content Placeholder 4" descr="A person standing in front of a truck&#10;&#10;Description automatically generated">
            <a:extLst>
              <a:ext uri="{FF2B5EF4-FFF2-40B4-BE49-F238E27FC236}">
                <a16:creationId xmlns:a16="http://schemas.microsoft.com/office/drawing/2014/main" id="{2D679626-9082-4774-97B1-C207E0F1C3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1" r="22904"/>
          <a:stretch/>
        </p:blipFill>
        <p:spPr>
          <a:xfrm>
            <a:off x="20" y="4079988"/>
            <a:ext cx="2252321" cy="2778013"/>
          </a:xfrm>
          <a:prstGeom prst="rect">
            <a:avLst/>
          </a:prstGeom>
        </p:spPr>
      </p:pic>
      <p:pic>
        <p:nvPicPr>
          <p:cNvPr id="4" name="Picture 3" descr="A picture containing tree, outdoor, forest&#10;&#10;Description automatically generated">
            <a:extLst>
              <a:ext uri="{FF2B5EF4-FFF2-40B4-BE49-F238E27FC236}">
                <a16:creationId xmlns:a16="http://schemas.microsoft.com/office/drawing/2014/main" id="{603FC20C-D555-4206-9BA6-EDAE0A2F8BB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6" r="2" b="2"/>
          <a:stretch/>
        </p:blipFill>
        <p:spPr>
          <a:xfrm rot="5400000">
            <a:off x="1566140" y="3776717"/>
            <a:ext cx="3900335" cy="2262231"/>
          </a:xfrm>
          <a:prstGeom prst="rect">
            <a:avLst/>
          </a:prstGeom>
        </p:spPr>
      </p:pic>
      <p:sp>
        <p:nvSpPr>
          <p:cNvPr id="30" name="Content Placeholder 12">
            <a:extLst>
              <a:ext uri="{FF2B5EF4-FFF2-40B4-BE49-F238E27FC236}">
                <a16:creationId xmlns:a16="http://schemas.microsoft.com/office/drawing/2014/main" id="{5418F752-11DF-4C84-80DC-C819C5E8B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3662" y="2957664"/>
            <a:ext cx="3601687" cy="3711695"/>
          </a:xfrm>
        </p:spPr>
        <p:txBody>
          <a:bodyPr>
            <a:normAutofit/>
          </a:bodyPr>
          <a:lstStyle/>
          <a:p>
            <a:r>
              <a:rPr lang="en-US" sz="1700" dirty="0"/>
              <a:t>In Canada we don’t have an effective “repellency treatment” for IBS </a:t>
            </a:r>
          </a:p>
          <a:p>
            <a:r>
              <a:rPr lang="en-US" sz="1700" dirty="0"/>
              <a:t>This trial tested compounds that showed promise in US Rocky Mountains (UT, CO, WY, NW but didn’t work in AK), plus new compounds</a:t>
            </a:r>
          </a:p>
          <a:p>
            <a:r>
              <a:rPr lang="en-US" sz="1700" dirty="0"/>
              <a:t>Set up in Elk Valley in collaboration with District staff &amp; Synergy </a:t>
            </a:r>
            <a:r>
              <a:rPr lang="en-US" sz="1700" dirty="0" err="1"/>
              <a:t>Semiochemicals</a:t>
            </a:r>
            <a:r>
              <a:rPr lang="en-US" sz="1700" dirty="0"/>
              <a:t> out of Vancouver – assessed weekly for 5 weeks</a:t>
            </a:r>
          </a:p>
        </p:txBody>
      </p:sp>
      <p:pic>
        <p:nvPicPr>
          <p:cNvPr id="8" name="Picture 7" descr="A picture containing person, outdoor, mountain, standing&#10;&#10;Description automatically generated">
            <a:extLst>
              <a:ext uri="{FF2B5EF4-FFF2-40B4-BE49-F238E27FC236}">
                <a16:creationId xmlns:a16="http://schemas.microsoft.com/office/drawing/2014/main" id="{F84FBAD0-E6DD-4748-8B1A-A01AA8F3C7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" t="14710"/>
          <a:stretch/>
        </p:blipFill>
        <p:spPr>
          <a:xfrm>
            <a:off x="2361967" y="1750248"/>
            <a:ext cx="2274055" cy="155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8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9">
            <a:extLst>
              <a:ext uri="{FF2B5EF4-FFF2-40B4-BE49-F238E27FC236}">
                <a16:creationId xmlns:a16="http://schemas.microsoft.com/office/drawing/2014/main" id="{7DD77B92-CB36-4B20-A59A-59625E0F0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7475EC-46B8-4B47-9C4C-F68E17F29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8" y="1463040"/>
            <a:ext cx="3133968" cy="2690949"/>
          </a:xfrm>
        </p:spPr>
        <p:txBody>
          <a:bodyPr anchor="t">
            <a:normAutofit/>
          </a:bodyPr>
          <a:lstStyle/>
          <a:p>
            <a:pPr algn="ctr"/>
            <a:r>
              <a:rPr lang="en-CA" dirty="0"/>
              <a:t>Spruce beetle trapping bioassay </a:t>
            </a:r>
            <a:br>
              <a:rPr lang="en-CA" dirty="0"/>
            </a:br>
            <a:br>
              <a:rPr lang="en-CA" dirty="0"/>
            </a:br>
            <a:r>
              <a:rPr lang="en-CA" dirty="0"/>
              <a:t>5 week collection period </a:t>
            </a:r>
          </a:p>
        </p:txBody>
      </p:sp>
      <p:grpSp>
        <p:nvGrpSpPr>
          <p:cNvPr id="23" name="Group 11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250" y="4415246"/>
            <a:ext cx="8986749" cy="2087795"/>
            <a:chOff x="143163" y="5763486"/>
            <a:chExt cx="11982332" cy="73955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13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1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0279" y="587829"/>
            <a:ext cx="4878975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3CDFF653-3089-4926-82AE-CB9AB39DF1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657726"/>
              </p:ext>
            </p:extLst>
          </p:nvPr>
        </p:nvGraphicFramePr>
        <p:xfrm>
          <a:off x="4055778" y="1014154"/>
          <a:ext cx="4472040" cy="4979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A3CB8D9-47ED-48E6-828D-C210FC4E7FD9}"/>
              </a:ext>
            </a:extLst>
          </p:cNvPr>
          <p:cNvSpPr txBox="1"/>
          <p:nvPr/>
        </p:nvSpPr>
        <p:spPr>
          <a:xfrm>
            <a:off x="4860032" y="155679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D0E936-A66F-4A21-8E10-D0A2F80AC9B7}"/>
              </a:ext>
            </a:extLst>
          </p:cNvPr>
          <p:cNvSpPr txBox="1"/>
          <p:nvPr/>
        </p:nvSpPr>
        <p:spPr>
          <a:xfrm>
            <a:off x="5652120" y="242123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0114A4-CFB4-4943-B5D3-0786C739C89B}"/>
              </a:ext>
            </a:extLst>
          </p:cNvPr>
          <p:cNvSpPr txBox="1"/>
          <p:nvPr/>
        </p:nvSpPr>
        <p:spPr>
          <a:xfrm>
            <a:off x="7860697" y="180056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9B28AF-D223-4995-9C57-A7747D18BDAB}"/>
              </a:ext>
            </a:extLst>
          </p:cNvPr>
          <p:cNvSpPr txBox="1"/>
          <p:nvPr/>
        </p:nvSpPr>
        <p:spPr>
          <a:xfrm>
            <a:off x="6362969" y="302285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4A997E-A410-4031-8BE3-79A93B6B2C8C}"/>
              </a:ext>
            </a:extLst>
          </p:cNvPr>
          <p:cNvSpPr txBox="1"/>
          <p:nvPr/>
        </p:nvSpPr>
        <p:spPr>
          <a:xfrm>
            <a:off x="7107475" y="32332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C4457D-2780-483B-9187-23D81121F7A8}"/>
              </a:ext>
            </a:extLst>
          </p:cNvPr>
          <p:cNvSpPr txBox="1"/>
          <p:nvPr/>
        </p:nvSpPr>
        <p:spPr>
          <a:xfrm>
            <a:off x="83414" y="4887128"/>
            <a:ext cx="37668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   Trap shut down with 3 compounds</a:t>
            </a:r>
          </a:p>
          <a:p>
            <a:pPr marL="285750" indent="-285750">
              <a:buFontTx/>
              <a:buChar char="-"/>
            </a:pPr>
            <a:r>
              <a:rPr lang="en-CA" sz="1400" i="1" dirty="0" err="1"/>
              <a:t>Conophthorin</a:t>
            </a:r>
            <a:r>
              <a:rPr lang="en-CA" sz="1400" dirty="0"/>
              <a:t> – from bark of deciduous trees</a:t>
            </a:r>
          </a:p>
          <a:p>
            <a:pPr marL="285750" indent="-285750">
              <a:buFontTx/>
              <a:buChar char="-"/>
            </a:pPr>
            <a:r>
              <a:rPr lang="en-CA" sz="1400" i="1" dirty="0"/>
              <a:t>AKB</a:t>
            </a:r>
            <a:r>
              <a:rPr lang="en-CA" sz="1400" dirty="0"/>
              <a:t> – acer kairomone blend – “maple tree”</a:t>
            </a:r>
          </a:p>
          <a:p>
            <a:pPr marL="285750" indent="-285750">
              <a:buFontTx/>
              <a:buChar char="-"/>
            </a:pPr>
            <a:r>
              <a:rPr lang="en-CA" sz="1400" dirty="0"/>
              <a:t>-</a:t>
            </a:r>
            <a:r>
              <a:rPr lang="en-CA" sz="1400" i="1" dirty="0"/>
              <a:t>MCH</a:t>
            </a:r>
            <a:r>
              <a:rPr lang="en-CA" sz="1400" dirty="0"/>
              <a:t> – know repellent IBD</a:t>
            </a:r>
          </a:p>
        </p:txBody>
      </p:sp>
    </p:spTree>
    <p:extLst>
      <p:ext uri="{BB962C8B-B14F-4D97-AF65-F5344CB8AC3E}">
        <p14:creationId xmlns:p14="http://schemas.microsoft.com/office/powerpoint/2010/main" val="1800369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1E7D28-C08C-4002-96F2-FFBDEFCDA5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4" r="3" b="1688"/>
          <a:stretch/>
        </p:blipFill>
        <p:spPr>
          <a:xfrm>
            <a:off x="4511330" y="-1"/>
            <a:ext cx="4632671" cy="2937954"/>
          </a:xfrm>
          <a:prstGeom prst="rect">
            <a:avLst/>
          </a:prstGeom>
        </p:spPr>
      </p:pic>
      <p:pic>
        <p:nvPicPr>
          <p:cNvPr id="5" name="Picture 4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B6A97D29-EB5C-4D28-9E27-AE268DF5B2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1" r="-1" b="6379"/>
          <a:stretch/>
        </p:blipFill>
        <p:spPr>
          <a:xfrm>
            <a:off x="3152730" y="2937953"/>
            <a:ext cx="5991270" cy="3920047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589485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5573380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061960-0240-4754-8F32-28F4DE86C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65125"/>
            <a:ext cx="3949616" cy="1325563"/>
          </a:xfrm>
        </p:spPr>
        <p:txBody>
          <a:bodyPr>
            <a:normAutofit fontScale="90000"/>
          </a:bodyPr>
          <a:lstStyle/>
          <a:p>
            <a:r>
              <a:rPr lang="en-CA" dirty="0"/>
              <a:t>What’s next for spruce beetle repellency trials?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85446-0CD1-46B2-A940-A143CAA90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022601"/>
            <a:ext cx="3586356" cy="4154361"/>
          </a:xfrm>
        </p:spPr>
        <p:txBody>
          <a:bodyPr>
            <a:normAutofit/>
          </a:bodyPr>
          <a:lstStyle/>
          <a:p>
            <a:r>
              <a:rPr lang="en-CA" sz="1700" dirty="0"/>
              <a:t>Tree &amp; area Protection Studies 2021</a:t>
            </a:r>
          </a:p>
          <a:p>
            <a:endParaRPr lang="en-CA" sz="1700" dirty="0"/>
          </a:p>
          <a:p>
            <a:r>
              <a:rPr lang="en-CA" sz="1700" dirty="0"/>
              <a:t>Is </a:t>
            </a:r>
            <a:r>
              <a:rPr lang="en-CA" sz="1700" dirty="0" err="1"/>
              <a:t>conophthorin</a:t>
            </a:r>
            <a:r>
              <a:rPr lang="en-CA" sz="1700" dirty="0"/>
              <a:t> additive or synergistic with MCH/AKB?</a:t>
            </a:r>
          </a:p>
          <a:p>
            <a:pPr marL="0" indent="0">
              <a:buNone/>
            </a:pPr>
            <a:endParaRPr lang="en-CA" sz="1700" dirty="0"/>
          </a:p>
          <a:p>
            <a:r>
              <a:rPr lang="en-CA" sz="1700" dirty="0"/>
              <a:t>Best methods to deploy MCH/AKB? </a:t>
            </a:r>
          </a:p>
          <a:p>
            <a:pPr marL="0" indent="0">
              <a:buNone/>
            </a:pPr>
            <a:endParaRPr lang="en-CA" sz="1700" dirty="0"/>
          </a:p>
          <a:p>
            <a:pPr lvl="1"/>
            <a:r>
              <a:rPr lang="en-CA" sz="1400" dirty="0"/>
              <a:t>Bubble cap? 	</a:t>
            </a:r>
          </a:p>
          <a:p>
            <a:pPr lvl="1"/>
            <a:r>
              <a:rPr lang="en-CA" sz="1400" dirty="0"/>
              <a:t>SPLAT MCH? </a:t>
            </a:r>
          </a:p>
          <a:p>
            <a:pPr lvl="1"/>
            <a:r>
              <a:rPr lang="en-CA" sz="1400" dirty="0"/>
              <a:t>Paintball guns?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130835-4F50-4252-8F10-0EEFBCE41C70}"/>
              </a:ext>
            </a:extLst>
          </p:cNvPr>
          <p:cNvSpPr txBox="1"/>
          <p:nvPr/>
        </p:nvSpPr>
        <p:spPr>
          <a:xfrm>
            <a:off x="5220072" y="6381328"/>
            <a:ext cx="2552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CA" b="1" dirty="0">
                <a:solidFill>
                  <a:schemeClr val="bg1"/>
                </a:solidFill>
              </a:rPr>
              <a:t>Glacier National Park IBS</a:t>
            </a:r>
          </a:p>
        </p:txBody>
      </p:sp>
    </p:spTree>
    <p:extLst>
      <p:ext uri="{BB962C8B-B14F-4D97-AF65-F5344CB8AC3E}">
        <p14:creationId xmlns:p14="http://schemas.microsoft.com/office/powerpoint/2010/main" val="4081695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AF936-626C-406B-8D96-9F99FD35B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74" y="152475"/>
            <a:ext cx="6691129" cy="1300598"/>
          </a:xfrm>
        </p:spPr>
        <p:txBody>
          <a:bodyPr>
            <a:noAutofit/>
          </a:bodyPr>
          <a:lstStyle/>
          <a:p>
            <a:pPr algn="ctr"/>
            <a:r>
              <a:rPr lang="en-CA" sz="3200" dirty="0"/>
              <a:t>Bark Beetle Program Summaries </a:t>
            </a:r>
            <a:br>
              <a:rPr lang="en-CA" sz="3200" dirty="0"/>
            </a:br>
            <a:r>
              <a:rPr lang="en-CA" sz="3200" dirty="0"/>
              <a:t>2020-2021 Estimates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5D30D50-3D41-4B4F-B270-E333706257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97066"/>
              </p:ext>
            </p:extLst>
          </p:nvPr>
        </p:nvGraphicFramePr>
        <p:xfrm>
          <a:off x="732831" y="1391477"/>
          <a:ext cx="6357613" cy="4053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2320">
                  <a:extLst>
                    <a:ext uri="{9D8B030D-6E8A-4147-A177-3AD203B41FA5}">
                      <a16:colId xmlns:a16="http://schemas.microsoft.com/office/drawing/2014/main" val="280088150"/>
                    </a:ext>
                  </a:extLst>
                </a:gridCol>
                <a:gridCol w="1106487">
                  <a:extLst>
                    <a:ext uri="{9D8B030D-6E8A-4147-A177-3AD203B41FA5}">
                      <a16:colId xmlns:a16="http://schemas.microsoft.com/office/drawing/2014/main" val="900028565"/>
                    </a:ext>
                  </a:extLst>
                </a:gridCol>
                <a:gridCol w="1589403">
                  <a:extLst>
                    <a:ext uri="{9D8B030D-6E8A-4147-A177-3AD203B41FA5}">
                      <a16:colId xmlns:a16="http://schemas.microsoft.com/office/drawing/2014/main" val="1901053691"/>
                    </a:ext>
                  </a:extLst>
                </a:gridCol>
                <a:gridCol w="1589403">
                  <a:extLst>
                    <a:ext uri="{9D8B030D-6E8A-4147-A177-3AD203B41FA5}">
                      <a16:colId xmlns:a16="http://schemas.microsoft.com/office/drawing/2014/main" val="2304773554"/>
                    </a:ext>
                  </a:extLst>
                </a:gridCol>
              </a:tblGrid>
              <a:tr h="303370">
                <a:tc>
                  <a:txBody>
                    <a:bodyPr/>
                    <a:lstStyle/>
                    <a:p>
                      <a:r>
                        <a:rPr lang="en-CA" sz="1800" dirty="0"/>
                        <a:t>Activity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DSE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DRM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800" dirty="0"/>
                        <a:t>KBR Total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67721316"/>
                  </a:ext>
                </a:extLst>
              </a:tr>
              <a:tr h="546067">
                <a:tc>
                  <a:txBody>
                    <a:bodyPr/>
                    <a:lstStyle/>
                    <a:p>
                      <a:r>
                        <a:rPr lang="en-CA" sz="1400" b="1" dirty="0"/>
                        <a:t>Detailed aerial survey (ha)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539,750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407,368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947.118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41146411"/>
                  </a:ext>
                </a:extLst>
              </a:tr>
              <a:tr h="788763">
                <a:tc>
                  <a:txBody>
                    <a:bodyPr/>
                    <a:lstStyle/>
                    <a:p>
                      <a:r>
                        <a:rPr lang="en-CA" sz="1400" b="1" dirty="0"/>
                        <a:t>Ground surveys (sites)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267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677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944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21354502"/>
                  </a:ext>
                </a:extLst>
              </a:tr>
              <a:tr h="788763">
                <a:tc>
                  <a:txBody>
                    <a:bodyPr/>
                    <a:lstStyle/>
                    <a:p>
                      <a:r>
                        <a:rPr lang="en-CA" sz="1400" b="1" dirty="0"/>
                        <a:t>Funnel trapping (sites) IBD </a:t>
                      </a:r>
                      <a:r>
                        <a:rPr lang="en-CA" sz="1400" b="1" i="1" dirty="0"/>
                        <a:t>(add 70 sites KBR)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150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145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365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07878337"/>
                  </a:ext>
                </a:extLst>
              </a:tr>
              <a:tr h="303370">
                <a:tc>
                  <a:txBody>
                    <a:bodyPr/>
                    <a:lstStyle/>
                    <a:p>
                      <a:r>
                        <a:rPr lang="en-CA" sz="1400" b="1" dirty="0"/>
                        <a:t>Trap trees (#s) felled</a:t>
                      </a:r>
                    </a:p>
                    <a:p>
                      <a:r>
                        <a:rPr lang="en-CA" sz="1400" b="1" dirty="0"/>
                        <a:t>Trap trees (#s) burned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20</a:t>
                      </a:r>
                    </a:p>
                    <a:p>
                      <a:pPr algn="r"/>
                      <a:r>
                        <a:rPr lang="en-CA" sz="1400" b="1" dirty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1,918</a:t>
                      </a:r>
                    </a:p>
                    <a:p>
                      <a:pPr algn="r"/>
                      <a:r>
                        <a:rPr lang="en-CA" sz="1400" b="1" dirty="0"/>
                        <a:t>468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1,938</a:t>
                      </a:r>
                    </a:p>
                    <a:p>
                      <a:pPr algn="r"/>
                      <a:r>
                        <a:rPr lang="en-CA" sz="1400" b="1" dirty="0"/>
                        <a:t>468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10083490"/>
                  </a:ext>
                </a:extLst>
              </a:tr>
              <a:tr h="546067">
                <a:tc>
                  <a:txBody>
                    <a:bodyPr/>
                    <a:lstStyle/>
                    <a:p>
                      <a:r>
                        <a:rPr lang="en-CA" sz="1400" b="1" dirty="0"/>
                        <a:t>Fall and burn (trees) IBD &amp; IBM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701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1,647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2,348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71327423"/>
                  </a:ext>
                </a:extLst>
              </a:tr>
              <a:tr h="546067">
                <a:tc>
                  <a:txBody>
                    <a:bodyPr/>
                    <a:lstStyle/>
                    <a:p>
                      <a:r>
                        <a:rPr lang="en-CA" sz="1400" b="1" dirty="0"/>
                        <a:t>MCH </a:t>
                      </a:r>
                      <a:r>
                        <a:rPr lang="en-CA" sz="1400" b="1" i="1" dirty="0"/>
                        <a:t>(add 1,230 KBR)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250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1400" b="1" dirty="0"/>
                        <a:t>1,480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3790710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65978D2-0213-4379-A995-720947A419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6" t="15883" r="29030"/>
          <a:stretch/>
        </p:blipFill>
        <p:spPr>
          <a:xfrm rot="5400000">
            <a:off x="7624401" y="1350044"/>
            <a:ext cx="1656186" cy="20287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C86972-6226-4FAB-BE51-8E547B4544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6" t="11322" r="20659"/>
          <a:stretch/>
        </p:blipFill>
        <p:spPr>
          <a:xfrm rot="5400000">
            <a:off x="7755025" y="-346764"/>
            <a:ext cx="1596126" cy="22502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FAC90F-9C71-4D0C-B6DB-4421D6FC54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" b="28397"/>
          <a:stretch/>
        </p:blipFill>
        <p:spPr>
          <a:xfrm rot="10800000">
            <a:off x="572077" y="5315002"/>
            <a:ext cx="3851920" cy="15804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22FCA4-4BED-43E7-A906-701208EB74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97"/>
          <a:stretch/>
        </p:blipFill>
        <p:spPr>
          <a:xfrm rot="5400000">
            <a:off x="6518418" y="4112213"/>
            <a:ext cx="3679498" cy="18400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AED0F5E-D80D-4F0C-BB79-E34386F4E8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997" y="5296964"/>
            <a:ext cx="3003977" cy="168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35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5F41304-6272-42D4-9F30-4BDD2BBE8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999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95390"/>
            <a:ext cx="3943350" cy="17099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Gypsy Moth -  Invasive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EC702D-2A34-48CE-B91E-2A8C1642748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8" r="-3" b="9643"/>
          <a:stretch/>
        </p:blipFill>
        <p:spPr>
          <a:xfrm>
            <a:off x="4444679" y="10"/>
            <a:ext cx="4699320" cy="1709918"/>
          </a:xfrm>
          <a:custGeom>
            <a:avLst/>
            <a:gdLst>
              <a:gd name="connsiteX0" fmla="*/ 0 w 6265760"/>
              <a:gd name="connsiteY0" fmla="*/ 0 h 1709928"/>
              <a:gd name="connsiteX1" fmla="*/ 6265760 w 6265760"/>
              <a:gd name="connsiteY1" fmla="*/ 0 h 1709928"/>
              <a:gd name="connsiteX2" fmla="*/ 6265760 w 6265760"/>
              <a:gd name="connsiteY2" fmla="*/ 1709928 h 1709928"/>
              <a:gd name="connsiteX3" fmla="*/ 795246 w 6265760"/>
              <a:gd name="connsiteY3" fmla="*/ 1709928 h 1709928"/>
              <a:gd name="connsiteX4" fmla="*/ 790682 w 6265760"/>
              <a:gd name="connsiteY4" fmla="*/ 1700078 h 1709928"/>
              <a:gd name="connsiteX5" fmla="*/ 787724 w 6265760"/>
              <a:gd name="connsiteY5" fmla="*/ 1700078 h 17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60" h="1709928">
                <a:moveTo>
                  <a:pt x="0" y="0"/>
                </a:moveTo>
                <a:lnTo>
                  <a:pt x="6265760" y="0"/>
                </a:lnTo>
                <a:lnTo>
                  <a:pt x="6265760" y="1709928"/>
                </a:lnTo>
                <a:lnTo>
                  <a:pt x="795246" y="1709928"/>
                </a:lnTo>
                <a:lnTo>
                  <a:pt x="790682" y="1700078"/>
                </a:lnTo>
                <a:lnTo>
                  <a:pt x="787724" y="1700078"/>
                </a:lnTo>
                <a:close/>
              </a:path>
            </a:pathLst>
          </a:cu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2541494"/>
            <a:ext cx="4280673" cy="36354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of 100 most destructive invasive species </a:t>
            </a:r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worldwide</a:t>
            </a:r>
          </a:p>
          <a:p>
            <a:pPr indent="-228600" defTabSz="914400"/>
            <a:r>
              <a:rPr lang="en-US" sz="1700" b="1" dirty="0"/>
              <a:t>BCs highest priority for forest health funding; </a:t>
            </a:r>
            <a:r>
              <a:rPr lang="en-US" sz="1700" dirty="0"/>
              <a:t>International trade and export controls require eradication </a:t>
            </a:r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Host includes 500 species of trees, shrubs and plants</a:t>
            </a:r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2020 </a:t>
            </a:r>
            <a:r>
              <a:rPr lang="en-US" sz="1700" b="1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Btk</a:t>
            </a:r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spray areas: </a:t>
            </a:r>
          </a:p>
          <a:p>
            <a:pPr marL="0" indent="0" defTabSz="914400">
              <a:buNone/>
            </a:pPr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 indent="-228600" defTabSz="914400"/>
            <a:r>
              <a:rPr 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Surrey</a:t>
            </a:r>
          </a:p>
          <a:p>
            <a:pPr lvl="1" indent="-228600" defTabSz="914400"/>
            <a:r>
              <a:rPr lang="en-US" sz="1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Campbell River</a:t>
            </a:r>
          </a:p>
          <a:p>
            <a:pPr lvl="1" indent="-228600" defTabSz="914400"/>
            <a:r>
              <a:rPr lang="en-US" sz="1400" b="1" kern="1200" dirty="0">
                <a:solidFill>
                  <a:schemeClr val="bg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Castlegar </a:t>
            </a:r>
          </a:p>
          <a:p>
            <a:pPr indent="-228600" defTabSz="914400"/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indent="-228600" defTabSz="914400"/>
            <a:endParaRPr lang="en-US" sz="17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 indent="-228600" defTabSz="914400"/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D29713-B9C8-4B84-9A27-1482823A8F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7" r="-2" b="4672"/>
          <a:stretch/>
        </p:blipFill>
        <p:spPr>
          <a:xfrm>
            <a:off x="5041115" y="1709929"/>
            <a:ext cx="4102885" cy="1709928"/>
          </a:xfrm>
          <a:custGeom>
            <a:avLst/>
            <a:gdLst>
              <a:gd name="connsiteX0" fmla="*/ 0 w 5470513"/>
              <a:gd name="connsiteY0" fmla="*/ 0 h 1709928"/>
              <a:gd name="connsiteX1" fmla="*/ 5470513 w 5470513"/>
              <a:gd name="connsiteY1" fmla="*/ 0 h 1709928"/>
              <a:gd name="connsiteX2" fmla="*/ 5470513 w 5470513"/>
              <a:gd name="connsiteY2" fmla="*/ 1709928 h 1709928"/>
              <a:gd name="connsiteX3" fmla="*/ 792289 w 5470513"/>
              <a:gd name="connsiteY3" fmla="*/ 1709928 h 17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0513" h="1709928">
                <a:moveTo>
                  <a:pt x="0" y="0"/>
                </a:moveTo>
                <a:lnTo>
                  <a:pt x="5470513" y="0"/>
                </a:lnTo>
                <a:lnTo>
                  <a:pt x="5470513" y="1709928"/>
                </a:lnTo>
                <a:lnTo>
                  <a:pt x="792289" y="1709928"/>
                </a:ln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307ED-9CA3-4367-8E68-10548B796C9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9" r="3" b="20894"/>
          <a:stretch/>
        </p:blipFill>
        <p:spPr>
          <a:xfrm>
            <a:off x="5632098" y="3410554"/>
            <a:ext cx="3511902" cy="1709928"/>
          </a:xfrm>
          <a:custGeom>
            <a:avLst/>
            <a:gdLst>
              <a:gd name="connsiteX0" fmla="*/ 0 w 4682536"/>
              <a:gd name="connsiteY0" fmla="*/ 0 h 1709928"/>
              <a:gd name="connsiteX1" fmla="*/ 4682536 w 4682536"/>
              <a:gd name="connsiteY1" fmla="*/ 0 h 1709928"/>
              <a:gd name="connsiteX2" fmla="*/ 4682536 w 4682536"/>
              <a:gd name="connsiteY2" fmla="*/ 1709928 h 1709928"/>
              <a:gd name="connsiteX3" fmla="*/ 792291 w 4682536"/>
              <a:gd name="connsiteY3" fmla="*/ 1709928 h 1709928"/>
              <a:gd name="connsiteX4" fmla="*/ 404649 w 4682536"/>
              <a:gd name="connsiteY4" fmla="*/ 873316 h 1709928"/>
              <a:gd name="connsiteX5" fmla="*/ 404648 w 4682536"/>
              <a:gd name="connsiteY5" fmla="*/ 873316 h 170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2536" h="1709928">
                <a:moveTo>
                  <a:pt x="0" y="0"/>
                </a:moveTo>
                <a:lnTo>
                  <a:pt x="4682536" y="0"/>
                </a:lnTo>
                <a:lnTo>
                  <a:pt x="4682536" y="1709928"/>
                </a:lnTo>
                <a:lnTo>
                  <a:pt x="792291" y="1709928"/>
                </a:lnTo>
                <a:lnTo>
                  <a:pt x="404649" y="873316"/>
                </a:lnTo>
                <a:lnTo>
                  <a:pt x="404648" y="873316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1F1B2F-88BA-450A-B977-A2FEA62DCC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" r="2" b="25254"/>
          <a:stretch/>
        </p:blipFill>
        <p:spPr>
          <a:xfrm>
            <a:off x="5514026" y="5120483"/>
            <a:ext cx="3629973" cy="1737518"/>
          </a:xfrm>
          <a:custGeom>
            <a:avLst/>
            <a:gdLst>
              <a:gd name="connsiteX0" fmla="*/ 949721 w 4839964"/>
              <a:gd name="connsiteY0" fmla="*/ 0 h 1737518"/>
              <a:gd name="connsiteX1" fmla="*/ 4839964 w 4839964"/>
              <a:gd name="connsiteY1" fmla="*/ 0 h 1737518"/>
              <a:gd name="connsiteX2" fmla="*/ 4839964 w 4839964"/>
              <a:gd name="connsiteY2" fmla="*/ 1737518 h 1737518"/>
              <a:gd name="connsiteX3" fmla="*/ 0 w 4839964"/>
              <a:gd name="connsiteY3" fmla="*/ 1737518 h 1737518"/>
              <a:gd name="connsiteX4" fmla="*/ 0 w 4839964"/>
              <a:gd name="connsiteY4" fmla="*/ 1737517 h 1737518"/>
              <a:gd name="connsiteX5" fmla="*/ 1750164 w 4839964"/>
              <a:gd name="connsiteY5" fmla="*/ 1737517 h 1737518"/>
              <a:gd name="connsiteX6" fmla="*/ 1750164 w 4839964"/>
              <a:gd name="connsiteY6" fmla="*/ 1737516 h 1737518"/>
              <a:gd name="connsiteX7" fmla="*/ 1754794 w 4839964"/>
              <a:gd name="connsiteY7" fmla="*/ 1737516 h 1737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9964" h="1737518">
                <a:moveTo>
                  <a:pt x="949721" y="0"/>
                </a:moveTo>
                <a:lnTo>
                  <a:pt x="4839964" y="0"/>
                </a:lnTo>
                <a:lnTo>
                  <a:pt x="4839964" y="1737518"/>
                </a:lnTo>
                <a:lnTo>
                  <a:pt x="0" y="1737518"/>
                </a:lnTo>
                <a:lnTo>
                  <a:pt x="0" y="1737517"/>
                </a:lnTo>
                <a:lnTo>
                  <a:pt x="1750164" y="1737517"/>
                </a:lnTo>
                <a:lnTo>
                  <a:pt x="1750164" y="1737516"/>
                </a:lnTo>
                <a:lnTo>
                  <a:pt x="1754794" y="173751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62082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85382-E6E1-478C-818C-64DAD86C6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Gypsy moth program timeline of events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FE022AC-26DC-4056-8C84-D3AD814644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443769"/>
              </p:ext>
            </p:extLst>
          </p:nvPr>
        </p:nvGraphicFramePr>
        <p:xfrm>
          <a:off x="395536" y="1412776"/>
          <a:ext cx="7886699" cy="37584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2259">
                  <a:extLst>
                    <a:ext uri="{9D8B030D-6E8A-4147-A177-3AD203B41FA5}">
                      <a16:colId xmlns:a16="http://schemas.microsoft.com/office/drawing/2014/main" val="2848048122"/>
                    </a:ext>
                  </a:extLst>
                </a:gridCol>
                <a:gridCol w="3745458">
                  <a:extLst>
                    <a:ext uri="{9D8B030D-6E8A-4147-A177-3AD203B41FA5}">
                      <a16:colId xmlns:a16="http://schemas.microsoft.com/office/drawing/2014/main" val="4043244146"/>
                    </a:ext>
                  </a:extLst>
                </a:gridCol>
                <a:gridCol w="3368982">
                  <a:extLst>
                    <a:ext uri="{9D8B030D-6E8A-4147-A177-3AD203B41FA5}">
                      <a16:colId xmlns:a16="http://schemas.microsoft.com/office/drawing/2014/main" val="3026241354"/>
                    </a:ext>
                  </a:extLst>
                </a:gridCol>
              </a:tblGrid>
              <a:tr h="4837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Year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What was done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Results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extLst>
                  <a:ext uri="{0D108BD9-81ED-4DB2-BD59-A6C34878D82A}">
                    <a16:rowId xmlns:a16="http://schemas.microsoft.com/office/drawing/2014/main" val="1799764369"/>
                  </a:ext>
                </a:extLst>
              </a:tr>
              <a:tr h="4837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2018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Annual Regional trapping program 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3 moths trapped - Pass Creek area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extLst>
                  <a:ext uri="{0D108BD9-81ED-4DB2-BD59-A6C34878D82A}">
                    <a16:rowId xmlns:a16="http://schemas.microsoft.com/office/drawing/2014/main" val="3745672760"/>
                  </a:ext>
                </a:extLst>
              </a:tr>
              <a:tr h="967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2019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Delamination grid of an additional 43 traps (KBR Teamed with CIFA)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13 moths caught in 5 traps;</a:t>
                      </a:r>
                      <a:endParaRPr lang="en-CA" sz="18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  <a:tabLst>
                          <a:tab pos="457200" algn="l"/>
                        </a:tabLst>
                      </a:pPr>
                      <a:r>
                        <a:rPr lang="en-GB" sz="1800" dirty="0">
                          <a:effectLst/>
                        </a:rPr>
                        <a:t>one trap caught 9 moths</a:t>
                      </a:r>
                      <a:endParaRPr lang="en-CA" sz="18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Arial" panose="020B0604020202020204" pitchFamily="34" charset="0"/>
                        <a:buChar char="-"/>
                        <a:tabLst>
                          <a:tab pos="457200" algn="l"/>
                        </a:tabLst>
                      </a:pPr>
                      <a:r>
                        <a:rPr lang="en-GB" sz="1800" dirty="0">
                          <a:effectLst/>
                        </a:rPr>
                        <a:t>4 traps caught singles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9503" marR="69503" marT="34752" marB="34752"/>
                </a:tc>
                <a:extLst>
                  <a:ext uri="{0D108BD9-81ED-4DB2-BD59-A6C34878D82A}">
                    <a16:rowId xmlns:a16="http://schemas.microsoft.com/office/drawing/2014/main" val="4205970633"/>
                  </a:ext>
                </a:extLst>
              </a:tr>
              <a:tr h="669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2019 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Egg mass sampling conducted in fall (KBR/ CFIA)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No egg masses located – like finding needle in hay stack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extLst>
                  <a:ext uri="{0D108BD9-81ED-4DB2-BD59-A6C34878D82A}">
                    <a16:rowId xmlns:a16="http://schemas.microsoft.com/office/drawing/2014/main" val="2367123697"/>
                  </a:ext>
                </a:extLst>
              </a:tr>
              <a:tr h="669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>
                          <a:effectLst/>
                        </a:rPr>
                        <a:t>2020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3 sprays May 16</a:t>
                      </a:r>
                      <a:r>
                        <a:rPr lang="en-CA" sz="1800" baseline="30000" dirty="0">
                          <a:effectLst/>
                        </a:rPr>
                        <a:t>th</a:t>
                      </a:r>
                      <a:r>
                        <a:rPr lang="en-CA" sz="1800" dirty="0">
                          <a:effectLst/>
                        </a:rPr>
                        <a:t>, May 27</a:t>
                      </a:r>
                      <a:r>
                        <a:rPr lang="en-CA" sz="1800" baseline="30000" dirty="0">
                          <a:effectLst/>
                        </a:rPr>
                        <a:t>th</a:t>
                      </a:r>
                      <a:r>
                        <a:rPr lang="en-CA" sz="1800" dirty="0">
                          <a:effectLst/>
                        </a:rPr>
                        <a:t>, and June 3</a:t>
                      </a:r>
                      <a:r>
                        <a:rPr lang="en-CA" sz="1800" baseline="30000" dirty="0">
                          <a:effectLst/>
                        </a:rPr>
                        <a:t>rd</a:t>
                      </a:r>
                      <a:r>
                        <a:rPr lang="en-CA" sz="1800" dirty="0">
                          <a:effectLst/>
                        </a:rPr>
                        <a:t>  </a:t>
                      </a: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800" dirty="0">
                          <a:effectLst/>
                        </a:rPr>
                        <a:t>Only 1 moth caught outside of spray boundary fall 2020!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extLst>
                  <a:ext uri="{0D108BD9-81ED-4DB2-BD59-A6C34878D82A}">
                    <a16:rowId xmlns:a16="http://schemas.microsoft.com/office/drawing/2014/main" val="4098314161"/>
                  </a:ext>
                </a:extLst>
              </a:tr>
              <a:tr h="483767">
                <a:tc>
                  <a:txBody>
                    <a:bodyPr/>
                    <a:lstStyle/>
                    <a:p>
                      <a:endParaRPr lang="en-CA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9503" marR="69503" marT="34752" marB="34752"/>
                </a:tc>
                <a:extLst>
                  <a:ext uri="{0D108BD9-81ED-4DB2-BD59-A6C34878D82A}">
                    <a16:rowId xmlns:a16="http://schemas.microsoft.com/office/drawing/2014/main" val="4059358017"/>
                  </a:ext>
                </a:extLst>
              </a:tr>
            </a:tbl>
          </a:graphicData>
        </a:graphic>
      </p:graphicFrame>
      <p:pic>
        <p:nvPicPr>
          <p:cNvPr id="6" name="Picture 5" descr="A picture containing text, ground, outdoor, mountain&#10;&#10;Description automatically generated">
            <a:extLst>
              <a:ext uri="{FF2B5EF4-FFF2-40B4-BE49-F238E27FC236}">
                <a16:creationId xmlns:a16="http://schemas.microsoft.com/office/drawing/2014/main" id="{F4F891F8-A8DA-4C5B-A225-42737361D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9" b="24545"/>
          <a:stretch/>
        </p:blipFill>
        <p:spPr>
          <a:xfrm>
            <a:off x="4017345" y="4869160"/>
            <a:ext cx="5107707" cy="18920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09C40E-E4BA-4A3B-B40B-18D6C7BF78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9" t="38350" r="21797"/>
          <a:stretch/>
        </p:blipFill>
        <p:spPr>
          <a:xfrm>
            <a:off x="361602" y="4631266"/>
            <a:ext cx="3422156" cy="222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901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F2476355-5D9D-4610-8094-818DD37ADE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" r="3695" b="-2"/>
          <a:stretch/>
        </p:blipFill>
        <p:spPr>
          <a:xfrm>
            <a:off x="241299" y="321733"/>
            <a:ext cx="8661401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957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5969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Western Hemlock Looper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B8C2BA-9349-47AC-A2B4-AF7068E3A4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6" r="20372" b="1"/>
          <a:stretch/>
        </p:blipFill>
        <p:spPr>
          <a:xfrm>
            <a:off x="245661" y="2454903"/>
            <a:ext cx="2582101" cy="4080254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48AE86-5B2D-4C1D-AE95-D413D997599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6" r="6063" b="2"/>
          <a:stretch/>
        </p:blipFill>
        <p:spPr>
          <a:xfrm>
            <a:off x="2956695" y="2454902"/>
            <a:ext cx="2582102" cy="1958184"/>
          </a:xfrm>
          <a:prstGeom prst="rect">
            <a:avLst/>
          </a:prstGeom>
        </p:spPr>
      </p:pic>
      <p:pic>
        <p:nvPicPr>
          <p:cNvPr id="2050" name="Picture 2" descr="https://tidcf.nrcan.gc.ca/images_web/imfc/insectes/moyen/1000030.jpg">
            <a:extLst>
              <a:ext uri="{FF2B5EF4-FFF2-40B4-BE49-F238E27FC236}">
                <a16:creationId xmlns:a16="http://schemas.microsoft.com/office/drawing/2014/main" id="{2496A1B1-2B14-4135-B799-BBAC5F20B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r="8505" b="-4"/>
          <a:stretch/>
        </p:blipFill>
        <p:spPr bwMode="auto">
          <a:xfrm>
            <a:off x="2955795" y="4572285"/>
            <a:ext cx="2585466" cy="195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96136" y="491260"/>
            <a:ext cx="2805815" cy="57460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1" indent="-228600" defTabSz="914400"/>
            <a:r>
              <a:rPr lang="en-US" sz="1600" b="1" dirty="0">
                <a:solidFill>
                  <a:srgbClr val="FFFFFF"/>
                </a:solidFill>
              </a:rPr>
              <a:t>Native defoliator that can kill trees 1-3 years (</a:t>
            </a:r>
            <a:r>
              <a:rPr lang="en-US" sz="1600" b="1" dirty="0" err="1">
                <a:solidFill>
                  <a:srgbClr val="FFFFFF"/>
                </a:solidFill>
              </a:rPr>
              <a:t>Hw</a:t>
            </a:r>
            <a:r>
              <a:rPr lang="en-US" sz="1600" b="1" dirty="0">
                <a:solidFill>
                  <a:srgbClr val="FFFFFF"/>
                </a:solidFill>
              </a:rPr>
              <a:t>, </a:t>
            </a:r>
            <a:r>
              <a:rPr lang="en-US" sz="1600" b="1" dirty="0" err="1">
                <a:solidFill>
                  <a:srgbClr val="FFFFFF"/>
                </a:solidFill>
              </a:rPr>
              <a:t>Cw</a:t>
            </a:r>
            <a:r>
              <a:rPr lang="en-US" sz="1600" b="1" dirty="0">
                <a:solidFill>
                  <a:srgbClr val="FFFFFF"/>
                </a:solidFill>
              </a:rPr>
              <a:t>, </a:t>
            </a:r>
            <a:r>
              <a:rPr lang="en-US" sz="1600" b="1" dirty="0" err="1">
                <a:solidFill>
                  <a:srgbClr val="FFFFFF"/>
                </a:solidFill>
              </a:rPr>
              <a:t>Fd</a:t>
            </a:r>
            <a:r>
              <a:rPr lang="en-US" sz="1600" b="1" dirty="0">
                <a:solidFill>
                  <a:srgbClr val="FFFFFF"/>
                </a:solidFill>
              </a:rPr>
              <a:t>, </a:t>
            </a:r>
            <a:r>
              <a:rPr lang="en-US" sz="1600" b="1" dirty="0" err="1">
                <a:solidFill>
                  <a:srgbClr val="FFFFFF"/>
                </a:solidFill>
              </a:rPr>
              <a:t>Sx</a:t>
            </a:r>
            <a:r>
              <a:rPr lang="en-US" sz="1600" b="1" dirty="0">
                <a:solidFill>
                  <a:srgbClr val="FFFFFF"/>
                </a:solidFill>
              </a:rPr>
              <a:t>, understory, etc.)</a:t>
            </a:r>
          </a:p>
          <a:p>
            <a:pPr marL="285750" lvl="1" indent="0" defTabSz="914400">
              <a:buNone/>
            </a:pPr>
            <a:endParaRPr lang="en-US" sz="1600" b="1" dirty="0">
              <a:solidFill>
                <a:srgbClr val="FFFFFF"/>
              </a:solidFill>
            </a:endParaRPr>
          </a:p>
          <a:p>
            <a:pPr lvl="1" indent="-228600" defTabSz="914400"/>
            <a:r>
              <a:rPr lang="en-US" sz="1600" b="1" dirty="0">
                <a:solidFill>
                  <a:srgbClr val="FFFFFF"/>
                </a:solidFill>
              </a:rPr>
              <a:t>Previous outbreaks have killed 50-96% of trees in severe defoliated sites</a:t>
            </a:r>
          </a:p>
          <a:p>
            <a:pPr marL="285750" lvl="1" indent="0" defTabSz="914400">
              <a:buNone/>
            </a:pPr>
            <a:endParaRPr lang="en-US" sz="1600" b="1" dirty="0">
              <a:solidFill>
                <a:srgbClr val="FFFFFF"/>
              </a:solidFill>
            </a:endParaRPr>
          </a:p>
          <a:p>
            <a:pPr lvl="1" indent="-228600" defTabSz="914400"/>
            <a:r>
              <a:rPr lang="en-US" sz="1600" b="1" dirty="0">
                <a:solidFill>
                  <a:srgbClr val="FFFFFF"/>
                </a:solidFill>
              </a:rPr>
              <a:t>Populations increasing </a:t>
            </a:r>
          </a:p>
          <a:p>
            <a:pPr lvl="2" indent="-228600" defTabSz="914400"/>
            <a:r>
              <a:rPr lang="en-US" sz="1600" b="1" dirty="0">
                <a:solidFill>
                  <a:srgbClr val="FFFFFF"/>
                </a:solidFill>
              </a:rPr>
              <a:t>significant defoliation predicted 2021  </a:t>
            </a:r>
          </a:p>
          <a:p>
            <a:pPr marL="285750" lvl="1" indent="-228600" defTabSz="914400"/>
            <a:endParaRPr lang="en-US" sz="1600" b="1" dirty="0">
              <a:solidFill>
                <a:srgbClr val="FFFFFF"/>
              </a:solidFill>
            </a:endParaRPr>
          </a:p>
          <a:p>
            <a:pPr lvl="1" indent="-228600" defTabSz="914400"/>
            <a:r>
              <a:rPr lang="en-US" sz="1600" b="1" dirty="0">
                <a:solidFill>
                  <a:srgbClr val="FFFFFF"/>
                </a:solidFill>
              </a:rPr>
              <a:t>2021 KBR Potential spray  Nakusp, Revelstoke north to Mica </a:t>
            </a:r>
          </a:p>
          <a:p>
            <a:pPr marL="285750" lvl="1" indent="0" defTabSz="914400">
              <a:buNone/>
            </a:pPr>
            <a:endParaRPr lang="en-US" sz="1600" dirty="0">
              <a:solidFill>
                <a:srgbClr val="FFFFFF"/>
              </a:solidFill>
            </a:endParaRPr>
          </a:p>
          <a:p>
            <a:pPr lvl="1" indent="-228600" defTabSz="914400"/>
            <a:r>
              <a:rPr lang="en-US" sz="1600" b="1" dirty="0">
                <a:solidFill>
                  <a:srgbClr val="FFFFFF"/>
                </a:solidFill>
              </a:rPr>
              <a:t>Last spray 2012 sprayed </a:t>
            </a:r>
            <a:r>
              <a:rPr lang="en-US" sz="1600" b="1" i="1" dirty="0" err="1">
                <a:solidFill>
                  <a:srgbClr val="FFFFFF"/>
                </a:solidFill>
              </a:rPr>
              <a:t>Btk</a:t>
            </a:r>
            <a:r>
              <a:rPr lang="en-US" sz="1600" b="1" dirty="0">
                <a:solidFill>
                  <a:srgbClr val="FFFFFF"/>
                </a:solidFill>
              </a:rPr>
              <a:t> for protection of Caribou habitat north Revelstoke</a:t>
            </a:r>
          </a:p>
        </p:txBody>
      </p:sp>
    </p:spTree>
    <p:extLst>
      <p:ext uri="{BB962C8B-B14F-4D97-AF65-F5344CB8AC3E}">
        <p14:creationId xmlns:p14="http://schemas.microsoft.com/office/powerpoint/2010/main" val="3002260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C3F6C-3237-43DD-8954-25974E020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872" y="666728"/>
            <a:ext cx="3027251" cy="23876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defTabSz="914400"/>
            <a:r>
              <a:rPr lang="en-US" sz="4700" dirty="0"/>
              <a:t>Western hemlock looper trap catches 2020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315431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391886"/>
            <a:ext cx="4507025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Map&#10;&#10;Description automatically generated">
            <a:extLst>
              <a:ext uri="{FF2B5EF4-FFF2-40B4-BE49-F238E27FC236}">
                <a16:creationId xmlns:a16="http://schemas.microsoft.com/office/drawing/2014/main" id="{25C8E2EF-F38E-46A7-9E66-71D56709EE5D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" b="4890"/>
          <a:stretch/>
        </p:blipFill>
        <p:spPr bwMode="auto">
          <a:xfrm>
            <a:off x="4441869" y="666728"/>
            <a:ext cx="4152000" cy="5465791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DD2315-5EB8-4279-925C-38A73DC5AD7B}"/>
              </a:ext>
            </a:extLst>
          </p:cNvPr>
          <p:cNvSpPr txBox="1"/>
          <p:nvPr/>
        </p:nvSpPr>
        <p:spPr>
          <a:xfrm>
            <a:off x="112439" y="3911410"/>
            <a:ext cx="458811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i="1" dirty="0"/>
              <a:t>Briefing Note to Chief Forester for $1.17M</a:t>
            </a:r>
          </a:p>
          <a:p>
            <a:endParaRPr lang="en-CA" dirty="0"/>
          </a:p>
          <a:p>
            <a:r>
              <a:rPr lang="en-CA" dirty="0"/>
              <a:t>KBR	7,000 ha</a:t>
            </a:r>
          </a:p>
          <a:p>
            <a:r>
              <a:rPr lang="en-CA" dirty="0"/>
              <a:t>TOR	29,000 ha</a:t>
            </a:r>
          </a:p>
          <a:p>
            <a:r>
              <a:rPr lang="en-CA" dirty="0"/>
              <a:t>CAR 	30,000 ha</a:t>
            </a:r>
          </a:p>
          <a:p>
            <a:endParaRPr lang="en-CA" dirty="0"/>
          </a:p>
          <a:p>
            <a:r>
              <a:rPr lang="en-CA" i="1" dirty="0"/>
              <a:t>Also working with FCI, possible $244K</a:t>
            </a:r>
          </a:p>
          <a:p>
            <a:endParaRPr lang="en-CA" dirty="0"/>
          </a:p>
          <a:p>
            <a:r>
              <a:rPr lang="en-CA" dirty="0"/>
              <a:t>KBR	6,000 ha outside THLB (Caribou GAR)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4172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321732"/>
            <a:ext cx="5293730" cy="1964266"/>
          </a:xfrm>
          <a:prstGeom prst="rect">
            <a:avLst/>
          </a:prstGeom>
          <a:solidFill>
            <a:srgbClr val="3D4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91260"/>
            <a:ext cx="4945641" cy="1625210"/>
          </a:xfrm>
        </p:spPr>
        <p:txBody>
          <a:bodyPr>
            <a:normAutofit/>
          </a:bodyPr>
          <a:lstStyle/>
          <a:p>
            <a:r>
              <a:rPr lang="en-CA">
                <a:solidFill>
                  <a:srgbClr val="FFFFFF"/>
                </a:solidFill>
              </a:rPr>
              <a:t>Western Spruce Budworm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7FB6A99-7D91-4E43-AA1C-52A83A06F1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4" r="29318" b="-3"/>
          <a:stretch/>
        </p:blipFill>
        <p:spPr>
          <a:xfrm rot="10800000">
            <a:off x="245661" y="2454903"/>
            <a:ext cx="2582101" cy="40802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138DE6-CB36-4721-9670-58887C1199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4" r="13244"/>
          <a:stretch/>
        </p:blipFill>
        <p:spPr>
          <a:xfrm>
            <a:off x="2956695" y="2454902"/>
            <a:ext cx="2582102" cy="19581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B7767F-BD73-4DF8-9A42-A39067F0AF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3" r="8926"/>
          <a:stretch/>
        </p:blipFill>
        <p:spPr>
          <a:xfrm>
            <a:off x="2955795" y="4572285"/>
            <a:ext cx="2585466" cy="195681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7731" y="321732"/>
            <a:ext cx="3234970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8479" y="763523"/>
            <a:ext cx="2633472" cy="5330952"/>
          </a:xfrm>
        </p:spPr>
        <p:txBody>
          <a:bodyPr anchor="ctr">
            <a:normAutofit/>
          </a:bodyPr>
          <a:lstStyle/>
          <a:p>
            <a:pPr lvl="1"/>
            <a:r>
              <a:rPr lang="en-CA" sz="1900" dirty="0">
                <a:solidFill>
                  <a:srgbClr val="FFFFFF"/>
                </a:solidFill>
              </a:rPr>
              <a:t>Reduces incremental growth, kills tree after multiple years</a:t>
            </a:r>
          </a:p>
          <a:p>
            <a:pPr marL="342900" lvl="1" indent="0">
              <a:buNone/>
            </a:pPr>
            <a:endParaRPr lang="en-CA" sz="1900" dirty="0">
              <a:solidFill>
                <a:srgbClr val="FFFFFF"/>
              </a:solidFill>
            </a:endParaRPr>
          </a:p>
          <a:p>
            <a:pPr lvl="1"/>
            <a:r>
              <a:rPr lang="en-CA" sz="1900" dirty="0">
                <a:solidFill>
                  <a:srgbClr val="FFFFFF"/>
                </a:solidFill>
              </a:rPr>
              <a:t>Understory most effected</a:t>
            </a:r>
          </a:p>
          <a:p>
            <a:pPr marL="342900" lvl="1" indent="0">
              <a:buNone/>
            </a:pPr>
            <a:endParaRPr lang="en-CA" sz="1900" dirty="0">
              <a:solidFill>
                <a:srgbClr val="FFFFFF"/>
              </a:solidFill>
            </a:endParaRPr>
          </a:p>
          <a:p>
            <a:pPr lvl="1"/>
            <a:r>
              <a:rPr lang="en-CA" sz="1900" dirty="0">
                <a:solidFill>
                  <a:srgbClr val="FFFFFF"/>
                </a:solidFill>
              </a:rPr>
              <a:t>Numbers still too low to spray in KBR, will continue to monitor</a:t>
            </a:r>
          </a:p>
        </p:txBody>
      </p:sp>
    </p:spTree>
    <p:extLst>
      <p:ext uri="{BB962C8B-B14F-4D97-AF65-F5344CB8AC3E}">
        <p14:creationId xmlns:p14="http://schemas.microsoft.com/office/powerpoint/2010/main" val="2570857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BA3DF43-E402-47FC-91E4-36273D81288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17"/>
          <a:stretch/>
        </p:blipFill>
        <p:spPr>
          <a:xfrm rot="5400000">
            <a:off x="5618808" y="3332812"/>
            <a:ext cx="4062558" cy="2987822"/>
          </a:xfrm>
          <a:custGeom>
            <a:avLst/>
            <a:gdLst>
              <a:gd name="connsiteX0" fmla="*/ 0 w 4144382"/>
              <a:gd name="connsiteY0" fmla="*/ 0 h 2286000"/>
              <a:gd name="connsiteX1" fmla="*/ 4144382 w 4144382"/>
              <a:gd name="connsiteY1" fmla="*/ 0 h 2286000"/>
              <a:gd name="connsiteX2" fmla="*/ 4144382 w 4144382"/>
              <a:gd name="connsiteY2" fmla="*/ 2286000 h 2286000"/>
              <a:gd name="connsiteX3" fmla="*/ 1054581 w 4144382"/>
              <a:gd name="connsiteY3" fmla="*/ 2286000 h 2286000"/>
              <a:gd name="connsiteX4" fmla="*/ 1054581 w 4144382"/>
              <a:gd name="connsiteY4" fmla="*/ 2285999 h 2286000"/>
              <a:gd name="connsiteX5" fmla="*/ 1059211 w 4144382"/>
              <a:gd name="connsiteY5" fmla="*/ 228599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BDAA15-84AB-41BE-BB9D-8BF27EC751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8" r="-3" b="6819"/>
          <a:stretch/>
        </p:blipFill>
        <p:spPr>
          <a:xfrm>
            <a:off x="4444680" y="10"/>
            <a:ext cx="4699318" cy="2285990"/>
          </a:xfrm>
          <a:custGeom>
            <a:avLst/>
            <a:gdLst>
              <a:gd name="connsiteX0" fmla="*/ 0 w 6265758"/>
              <a:gd name="connsiteY0" fmla="*/ 0 h 2286000"/>
              <a:gd name="connsiteX1" fmla="*/ 6265758 w 6265758"/>
              <a:gd name="connsiteY1" fmla="*/ 0 h 2286000"/>
              <a:gd name="connsiteX2" fmla="*/ 6265758 w 6265758"/>
              <a:gd name="connsiteY2" fmla="*/ 2286000 h 2286000"/>
              <a:gd name="connsiteX3" fmla="*/ 1062168 w 6265758"/>
              <a:gd name="connsiteY3" fmla="*/ 2286000 h 2286000"/>
              <a:gd name="connsiteX4" fmla="*/ 790683 w 6265758"/>
              <a:gd name="connsiteY4" fmla="*/ 1700078 h 2286000"/>
              <a:gd name="connsiteX5" fmla="*/ 787725 w 6265758"/>
              <a:gd name="connsiteY5" fmla="*/ 1700078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6" name="Picture 5" descr="OverviewPlotMap2016">
            <a:extLst>
              <a:ext uri="{FF2B5EF4-FFF2-40B4-BE49-F238E27FC236}">
                <a16:creationId xmlns:a16="http://schemas.microsoft.com/office/drawing/2014/main" id="{D78573FF-14F9-4801-9D91-0F4D66371D23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2" r="6671"/>
          <a:stretch/>
        </p:blipFill>
        <p:spPr bwMode="auto">
          <a:xfrm>
            <a:off x="5241306" y="2286000"/>
            <a:ext cx="3902692" cy="2286000"/>
          </a:xfrm>
          <a:custGeom>
            <a:avLst/>
            <a:gdLst>
              <a:gd name="connsiteX0" fmla="*/ 0 w 5203590"/>
              <a:gd name="connsiteY0" fmla="*/ 0 h 2286000"/>
              <a:gd name="connsiteX1" fmla="*/ 5203590 w 5203590"/>
              <a:gd name="connsiteY1" fmla="*/ 0 h 2286000"/>
              <a:gd name="connsiteX2" fmla="*/ 5203590 w 5203590"/>
              <a:gd name="connsiteY2" fmla="*/ 2286000 h 2286000"/>
              <a:gd name="connsiteX3" fmla="*/ 1059212 w 5203590"/>
              <a:gd name="connsiteY3" fmla="*/ 2286000 h 2286000"/>
              <a:gd name="connsiteX4" fmla="*/ 925708 w 5203590"/>
              <a:gd name="connsiteY4" fmla="*/ 1997870 h 2286000"/>
              <a:gd name="connsiteX5" fmla="*/ 925707 w 5203590"/>
              <a:gd name="connsiteY5" fmla="*/ 199787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  <a:noFill/>
        </p:spPr>
      </p:pic>
      <p:sp>
        <p:nvSpPr>
          <p:cNvPr id="14" name="Freeform 16">
            <a:extLst>
              <a:ext uri="{FF2B5EF4-FFF2-40B4-BE49-F238E27FC236}">
                <a16:creationId xmlns:a16="http://schemas.microsoft.com/office/drawing/2014/main" id="{98BA90CC-0056-473E-80AE-8CB0EE6AC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2652" cy="6858000"/>
          </a:xfrm>
          <a:custGeom>
            <a:avLst/>
            <a:gdLst>
              <a:gd name="connsiteX0" fmla="*/ 0 w 9590203"/>
              <a:gd name="connsiteY0" fmla="*/ 0 h 6858000"/>
              <a:gd name="connsiteX1" fmla="*/ 6414049 w 9590203"/>
              <a:gd name="connsiteY1" fmla="*/ 0 h 6858000"/>
              <a:gd name="connsiteX2" fmla="*/ 9590203 w 9590203"/>
              <a:gd name="connsiteY2" fmla="*/ 6858000 h 6858000"/>
              <a:gd name="connsiteX3" fmla="*/ 0 w 9590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90203" h="6858000">
                <a:moveTo>
                  <a:pt x="0" y="0"/>
                </a:moveTo>
                <a:lnTo>
                  <a:pt x="6414049" y="0"/>
                </a:lnTo>
                <a:lnTo>
                  <a:pt x="959020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8B721-FF7D-48F8-8279-AC934B84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89334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Douglas-fir tussock moth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D2F4D6-6D64-4588-9B38-FD0BA9028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" y="2021249"/>
            <a:ext cx="4280673" cy="415571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Populations</a:t>
            </a:r>
            <a:r>
              <a:rPr lang="en-US" sz="17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slightly </a:t>
            </a:r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increasing near Rock Creek, east to Greenwood, and in Midway (Boundary)</a:t>
            </a:r>
          </a:p>
          <a:p>
            <a:pPr indent="-228600" defTabSz="914400"/>
            <a:r>
              <a:rPr lang="en-US" sz="1700" dirty="0"/>
              <a:t>Mainly o</a:t>
            </a:r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 private land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Kills trees in single year</a:t>
            </a:r>
          </a:p>
          <a:p>
            <a:pPr indent="-228600" defTabSz="914400"/>
            <a:r>
              <a:rPr lang="en-US" sz="17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concerns –allergic reaction</a:t>
            </a:r>
          </a:p>
          <a:p>
            <a:pPr indent="-228600" defTabSz="914400"/>
            <a:r>
              <a:rPr lang="en-US" sz="1700" dirty="0"/>
              <a:t>Will continue to monitor</a:t>
            </a:r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980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892F79-5877-401F-BA60-B14F247815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035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382CED-7DF2-4644-A993-64AC1129DB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9" r="-2" b="-2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846850-D79F-4334-9AAB-081D71F3D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 fontScale="90000"/>
          </a:bodyPr>
          <a:lstStyle/>
          <a:p>
            <a:r>
              <a:rPr lang="en-CA" sz="3000" dirty="0"/>
              <a:t>2021 PLANS: Fertilization and Forest Health (Spruce Weevil IWS)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B9602-A477-4B51-BA90-1466F937B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42" y="2512611"/>
            <a:ext cx="3624602" cy="3664351"/>
          </a:xfrm>
        </p:spPr>
        <p:txBody>
          <a:bodyPr>
            <a:normAutofit/>
          </a:bodyPr>
          <a:lstStyle/>
          <a:p>
            <a:r>
              <a:rPr lang="en-CA" sz="1700" u="sng" dirty="0"/>
              <a:t>2020</a:t>
            </a:r>
            <a:r>
              <a:rPr lang="en-CA" sz="1700" dirty="0"/>
              <a:t>:  3,000 ha sprayed TFL55/56</a:t>
            </a:r>
          </a:p>
          <a:p>
            <a:r>
              <a:rPr lang="en-CA" sz="1700" u="sng" dirty="0"/>
              <a:t>2021</a:t>
            </a:r>
            <a:r>
              <a:rPr lang="en-CA" sz="1700" dirty="0"/>
              <a:t>:  3,000 ha planned DRE TSA</a:t>
            </a:r>
          </a:p>
          <a:p>
            <a:pPr marL="0" indent="0">
              <a:buNone/>
            </a:pPr>
            <a:endParaRPr lang="en-CA" sz="1700" dirty="0"/>
          </a:p>
          <a:p>
            <a:r>
              <a:rPr lang="en-CA" sz="1700" dirty="0"/>
              <a:t>Known effects increased weevil damage at coast and northern BC, however these are the first fertilization sprays in southern BC</a:t>
            </a:r>
          </a:p>
          <a:p>
            <a:pPr marL="0" indent="0">
              <a:buNone/>
            </a:pPr>
            <a:endParaRPr lang="en-CA" sz="1700" dirty="0"/>
          </a:p>
          <a:p>
            <a:r>
              <a:rPr lang="en-CA" sz="1700" dirty="0"/>
              <a:t>Plans to set up 6 </a:t>
            </a:r>
            <a:r>
              <a:rPr lang="en-CA" sz="1700" dirty="0" err="1"/>
              <a:t>tmt</a:t>
            </a:r>
            <a:r>
              <a:rPr lang="en-CA" sz="1700" dirty="0"/>
              <a:t> &amp; 6 control PSPs Revelstoke to assess potential effects of increased IWS damage on fertilized </a:t>
            </a:r>
            <a:r>
              <a:rPr lang="en-CA" sz="1700" dirty="0" err="1"/>
              <a:t>Sx</a:t>
            </a:r>
            <a:r>
              <a:rPr lang="en-CA" sz="1700" dirty="0"/>
              <a:t> </a:t>
            </a:r>
          </a:p>
          <a:p>
            <a:endParaRPr lang="en-CA" sz="1700" dirty="0"/>
          </a:p>
        </p:txBody>
      </p:sp>
    </p:spTree>
    <p:extLst>
      <p:ext uri="{BB962C8B-B14F-4D97-AF65-F5344CB8AC3E}">
        <p14:creationId xmlns:p14="http://schemas.microsoft.com/office/powerpoint/2010/main" val="2367385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food, dish, plant, vegetable&#10;&#10;Description automatically generated">
            <a:extLst>
              <a:ext uri="{FF2B5EF4-FFF2-40B4-BE49-F238E27FC236}">
                <a16:creationId xmlns:a16="http://schemas.microsoft.com/office/drawing/2014/main" id="{44AA14F0-2145-4C16-B229-D7243494C2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" r="2009" b="3"/>
          <a:stretch/>
        </p:blipFill>
        <p:spPr>
          <a:xfrm>
            <a:off x="3662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Picture 4" descr="A picture containing insect&#10;&#10;Description automatically generated">
            <a:extLst>
              <a:ext uri="{FF2B5EF4-FFF2-40B4-BE49-F238E27FC236}">
                <a16:creationId xmlns:a16="http://schemas.microsoft.com/office/drawing/2014/main" id="{4C187640-F412-45EF-B699-4365422D65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6" r="-2" b="11445"/>
          <a:stretch/>
        </p:blipFill>
        <p:spPr>
          <a:xfrm>
            <a:off x="3662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5499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8BBA82-A25F-4BDF-973D-440AA2DE2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859536"/>
            <a:ext cx="3624601" cy="1243584"/>
          </a:xfrm>
        </p:spPr>
        <p:txBody>
          <a:bodyPr>
            <a:normAutofit fontScale="90000"/>
          </a:bodyPr>
          <a:lstStyle/>
          <a:p>
            <a:r>
              <a:rPr lang="en-CA" sz="2300" dirty="0"/>
              <a:t>2021 PLANS</a:t>
            </a:r>
            <a:r>
              <a:rPr lang="en-CA" sz="2300" i="1" dirty="0"/>
              <a:t>: </a:t>
            </a:r>
            <a:r>
              <a:rPr lang="en-CA" sz="2300" i="1" dirty="0" err="1"/>
              <a:t>Petrova</a:t>
            </a:r>
            <a:r>
              <a:rPr lang="en-CA" sz="2300" dirty="0"/>
              <a:t> (Pitch Moth)/ General FH Conditions PSP Remeasurement DIN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7158" y="2194560"/>
            <a:ext cx="366903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A6EE3-9752-4F5F-9AF6-3B4B6605E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42" y="2512611"/>
            <a:ext cx="3624602" cy="4210469"/>
          </a:xfrm>
        </p:spPr>
        <p:txBody>
          <a:bodyPr>
            <a:normAutofit lnSpcReduction="10000"/>
          </a:bodyPr>
          <a:lstStyle/>
          <a:p>
            <a:r>
              <a:rPr lang="en-CA" sz="1700" i="1" dirty="0" err="1"/>
              <a:t>Petrova</a:t>
            </a:r>
            <a:r>
              <a:rPr lang="en-CA" sz="1700" dirty="0"/>
              <a:t> attacks twigs, terminals and main stem, partially girdles stem – weak points for snow and wind breakage</a:t>
            </a:r>
          </a:p>
          <a:p>
            <a:r>
              <a:rPr lang="en-CA" sz="1700" dirty="0"/>
              <a:t>Higher than normal values in Rocky Mountain Trench late 1990s</a:t>
            </a:r>
          </a:p>
          <a:p>
            <a:r>
              <a:rPr lang="en-CA" sz="1700" dirty="0"/>
              <a:t>Attacks tallest, most vigorous trees whose tops are above canopy level (0.3-3m, but up to 10m height)</a:t>
            </a:r>
          </a:p>
          <a:p>
            <a:r>
              <a:rPr lang="en-CA" sz="1700" dirty="0"/>
              <a:t>Decline when stand age 15-20 years</a:t>
            </a:r>
          </a:p>
          <a:p>
            <a:pPr marL="0" indent="0">
              <a:buNone/>
            </a:pPr>
            <a:endParaRPr lang="en-CA" sz="1700" dirty="0"/>
          </a:p>
          <a:p>
            <a:r>
              <a:rPr lang="en-CA" sz="1700" dirty="0"/>
              <a:t>4 Plots established in 1999; 3 more in 2000, assessed 1999-2001, 2007, 2016</a:t>
            </a:r>
          </a:p>
          <a:p>
            <a:endParaRPr lang="en-CA" sz="1700" i="1" dirty="0"/>
          </a:p>
          <a:p>
            <a:r>
              <a:rPr lang="en-CA" sz="1700" i="1" dirty="0"/>
              <a:t>2021 next remeasurement</a:t>
            </a:r>
          </a:p>
        </p:txBody>
      </p:sp>
    </p:spTree>
    <p:extLst>
      <p:ext uri="{BB962C8B-B14F-4D97-AF65-F5344CB8AC3E}">
        <p14:creationId xmlns:p14="http://schemas.microsoft.com/office/powerpoint/2010/main" val="4055585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9144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94767F-5FE9-4B8C-88E2-7D9C5EC1E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89439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4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KBR 2021/2022 FH LIBS Budget Request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3300" y="1479733"/>
            <a:ext cx="20574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585B22D-0243-4B81-9ED8-2D2AEC7426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0199026"/>
              </p:ext>
            </p:extLst>
          </p:nvPr>
        </p:nvGraphicFramePr>
        <p:xfrm>
          <a:off x="120215" y="2792456"/>
          <a:ext cx="8622622" cy="2058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3875">
                  <a:extLst>
                    <a:ext uri="{9D8B030D-6E8A-4147-A177-3AD203B41FA5}">
                      <a16:colId xmlns:a16="http://schemas.microsoft.com/office/drawing/2014/main" val="879068497"/>
                    </a:ext>
                  </a:extLst>
                </a:gridCol>
                <a:gridCol w="618576">
                  <a:extLst>
                    <a:ext uri="{9D8B030D-6E8A-4147-A177-3AD203B41FA5}">
                      <a16:colId xmlns:a16="http://schemas.microsoft.com/office/drawing/2014/main" val="1988523766"/>
                    </a:ext>
                  </a:extLst>
                </a:gridCol>
                <a:gridCol w="776975">
                  <a:extLst>
                    <a:ext uri="{9D8B030D-6E8A-4147-A177-3AD203B41FA5}">
                      <a16:colId xmlns:a16="http://schemas.microsoft.com/office/drawing/2014/main" val="949869461"/>
                    </a:ext>
                  </a:extLst>
                </a:gridCol>
                <a:gridCol w="776975">
                  <a:extLst>
                    <a:ext uri="{9D8B030D-6E8A-4147-A177-3AD203B41FA5}">
                      <a16:colId xmlns:a16="http://schemas.microsoft.com/office/drawing/2014/main" val="2207362271"/>
                    </a:ext>
                  </a:extLst>
                </a:gridCol>
                <a:gridCol w="776975">
                  <a:extLst>
                    <a:ext uri="{9D8B030D-6E8A-4147-A177-3AD203B41FA5}">
                      <a16:colId xmlns:a16="http://schemas.microsoft.com/office/drawing/2014/main" val="3273185030"/>
                    </a:ext>
                  </a:extLst>
                </a:gridCol>
                <a:gridCol w="776975">
                  <a:extLst>
                    <a:ext uri="{9D8B030D-6E8A-4147-A177-3AD203B41FA5}">
                      <a16:colId xmlns:a16="http://schemas.microsoft.com/office/drawing/2014/main" val="3794284140"/>
                    </a:ext>
                  </a:extLst>
                </a:gridCol>
                <a:gridCol w="772025">
                  <a:extLst>
                    <a:ext uri="{9D8B030D-6E8A-4147-A177-3AD203B41FA5}">
                      <a16:colId xmlns:a16="http://schemas.microsoft.com/office/drawing/2014/main" val="73470365"/>
                    </a:ext>
                  </a:extLst>
                </a:gridCol>
                <a:gridCol w="935373">
                  <a:extLst>
                    <a:ext uri="{9D8B030D-6E8A-4147-A177-3AD203B41FA5}">
                      <a16:colId xmlns:a16="http://schemas.microsoft.com/office/drawing/2014/main" val="4288942090"/>
                    </a:ext>
                  </a:extLst>
                </a:gridCol>
                <a:gridCol w="686226">
                  <a:extLst>
                    <a:ext uri="{9D8B030D-6E8A-4147-A177-3AD203B41FA5}">
                      <a16:colId xmlns:a16="http://schemas.microsoft.com/office/drawing/2014/main" val="3397000190"/>
                    </a:ext>
                  </a:extLst>
                </a:gridCol>
                <a:gridCol w="839674">
                  <a:extLst>
                    <a:ext uri="{9D8B030D-6E8A-4147-A177-3AD203B41FA5}">
                      <a16:colId xmlns:a16="http://schemas.microsoft.com/office/drawing/2014/main" val="34217718"/>
                    </a:ext>
                  </a:extLst>
                </a:gridCol>
                <a:gridCol w="908973">
                  <a:extLst>
                    <a:ext uri="{9D8B030D-6E8A-4147-A177-3AD203B41FA5}">
                      <a16:colId xmlns:a16="http://schemas.microsoft.com/office/drawing/2014/main" val="3392399285"/>
                    </a:ext>
                  </a:extLst>
                </a:gridCol>
              </a:tblGrid>
              <a:tr h="662121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u="none" strike="noStrike">
                          <a:effectLst/>
                        </a:rPr>
                        <a:t> 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u="none" strike="noStrike">
                          <a:effectLst/>
                        </a:rPr>
                        <a:t>Gypsy Moth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400" u="none" strike="noStrike">
                          <a:effectLst/>
                        </a:rPr>
                        <a:t>AOS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u="none" strike="noStrike">
                          <a:effectLst/>
                        </a:rPr>
                        <a:t>SB/DFB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u="none" strike="noStrike">
                          <a:effectLst/>
                        </a:rPr>
                        <a:t>MPB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u="none" strike="noStrike">
                          <a:effectLst/>
                        </a:rPr>
                        <a:t>WSBW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u="none" strike="noStrike">
                          <a:effectLst/>
                        </a:rPr>
                        <a:t>FH Strategy Updates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u="none" strike="noStrike" dirty="0">
                          <a:effectLst/>
                        </a:rPr>
                        <a:t>Monitoring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u="none" strike="noStrike">
                          <a:effectLst/>
                        </a:rPr>
                        <a:t>Hazard Rating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u="none" strike="noStrike">
                          <a:effectLst/>
                        </a:rPr>
                        <a:t>Other (Petrova)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CA" sz="1400" u="none" strike="noStrike">
                          <a:effectLst/>
                        </a:rPr>
                        <a:t>Sub Totals</a:t>
                      </a:r>
                      <a:endParaRPr lang="en-CA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91072740"/>
                  </a:ext>
                </a:extLst>
              </a:tr>
              <a:tr h="519562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u="none" strike="noStrike" dirty="0">
                          <a:effectLst/>
                        </a:rPr>
                        <a:t>Kootenay  Boundary   Region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$8,000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$189,500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$15,000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$14,000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$419,322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$0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$6,500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$25,000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$677,322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24245799"/>
                  </a:ext>
                </a:extLst>
              </a:tr>
              <a:tr h="23444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u="none" strike="noStrike">
                          <a:effectLst/>
                        </a:rPr>
                        <a:t>Selkirk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$240,000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$165,000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$405,000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0102194"/>
                  </a:ext>
                </a:extLst>
              </a:tr>
              <a:tr h="361164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u="none" strike="noStrike">
                          <a:effectLst/>
                        </a:rPr>
                        <a:t>Rocky Mountain 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$581,513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$392,345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>
                          <a:effectLst/>
                        </a:rPr>
                        <a:t>$5,000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>
                          <a:effectLst/>
                        </a:rPr>
                        <a:t> </a:t>
                      </a:r>
                      <a:endParaRPr lang="en-C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200" u="none" strike="noStrike" dirty="0">
                          <a:effectLst/>
                        </a:rPr>
                        <a:t> 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u="none" strike="noStrike" dirty="0">
                          <a:effectLst/>
                        </a:rPr>
                        <a:t>$978,858</a:t>
                      </a:r>
                      <a:endParaRPr lang="en-C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82050664"/>
                  </a:ext>
                </a:extLst>
              </a:tr>
              <a:tr h="234445"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u="none" strike="noStrike" dirty="0">
                          <a:effectLst/>
                        </a:rPr>
                        <a:t>Total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$8,000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$189,500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$836,513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$571,345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$419,322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$5,000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$6,500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$0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$25,000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CA" sz="1200" b="1" u="none" strike="noStrike" dirty="0">
                          <a:effectLst/>
                        </a:rPr>
                        <a:t>$2,061,180</a:t>
                      </a:r>
                      <a:endParaRPr lang="en-CA" sz="12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7735152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BBF16A9-2BA1-4624-9EC6-A7DC45664243}"/>
              </a:ext>
            </a:extLst>
          </p:cNvPr>
          <p:cNvSpPr txBox="1"/>
          <p:nvPr/>
        </p:nvSpPr>
        <p:spPr>
          <a:xfrm>
            <a:off x="424936" y="5248632"/>
            <a:ext cx="51272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Potential uplifts in 2021/2022;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FH Strategy updates DRM	$5k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IDL </a:t>
            </a:r>
            <a:r>
              <a:rPr lang="en-CA" sz="1600" i="1" dirty="0" err="1"/>
              <a:t>Btk</a:t>
            </a:r>
            <a:r>
              <a:rPr lang="en-CA" sz="1600" dirty="0"/>
              <a:t> sprays 		$411k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i="1" u="sng" dirty="0" err="1"/>
              <a:t>Petrova</a:t>
            </a:r>
            <a:r>
              <a:rPr lang="en-CA" sz="1600" u="sng" dirty="0"/>
              <a:t> assessments 		$21k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1600" dirty="0"/>
              <a:t>Total			$437k increase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3CB001-530E-4509-93F4-33B49D265FEE}"/>
              </a:ext>
            </a:extLst>
          </p:cNvPr>
          <p:cNvSpPr txBox="1"/>
          <p:nvPr/>
        </p:nvSpPr>
        <p:spPr>
          <a:xfrm>
            <a:off x="4152901" y="49193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5B31F8-FBC1-4434-913C-0D72DC49919E}"/>
              </a:ext>
            </a:extLst>
          </p:cNvPr>
          <p:cNvSpPr txBox="1"/>
          <p:nvPr/>
        </p:nvSpPr>
        <p:spPr>
          <a:xfrm>
            <a:off x="7380312" y="491933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*</a:t>
            </a: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2CE522F-48D8-4C46-BF23-C87BE263DA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182" y="5193111"/>
            <a:ext cx="713066" cy="1428187"/>
          </a:xfrm>
          <a:prstGeom prst="rect">
            <a:avLst/>
          </a:prstGeom>
        </p:spPr>
      </p:pic>
      <p:pic>
        <p:nvPicPr>
          <p:cNvPr id="2050" name="Picture 2" descr="Image result for canadian money image">
            <a:extLst>
              <a:ext uri="{FF2B5EF4-FFF2-40B4-BE49-F238E27FC236}">
                <a16:creationId xmlns:a16="http://schemas.microsoft.com/office/drawing/2014/main" id="{980D1A70-5F94-4FC8-8D52-32CE586C5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414" y="1569329"/>
            <a:ext cx="1328790" cy="754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278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46E2A38-ACC8-44E6-85E2-A79CBAF15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251118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A4F85-A5CE-4342-A4C8-5081E2960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64" y="438559"/>
            <a:ext cx="3323857" cy="1881559"/>
          </a:xfrm>
        </p:spPr>
        <p:txBody>
          <a:bodyPr>
            <a:normAutofit/>
          </a:bodyPr>
          <a:lstStyle/>
          <a:p>
            <a:pPr algn="ctr"/>
            <a:r>
              <a:rPr lang="en-CA" sz="2600" dirty="0">
                <a:solidFill>
                  <a:schemeClr val="bg1"/>
                </a:solidFill>
              </a:rPr>
              <a:t>2020</a:t>
            </a:r>
            <a:br>
              <a:rPr lang="en-CA" sz="2600" dirty="0">
                <a:solidFill>
                  <a:schemeClr val="bg1"/>
                </a:solidFill>
              </a:rPr>
            </a:br>
            <a:r>
              <a:rPr lang="en-CA" sz="2600" dirty="0">
                <a:solidFill>
                  <a:schemeClr val="bg1"/>
                </a:solidFill>
              </a:rPr>
              <a:t>Challenges/ Solutions </a:t>
            </a:r>
            <a:endParaRPr lang="en-CA" sz="1400" dirty="0">
              <a:solidFill>
                <a:schemeClr val="bg1"/>
              </a:solidFill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F833D6E-3BDE-46E9-A41A-675AFBD46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255" y="438150"/>
            <a:ext cx="1938441" cy="1881188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479FD6-BADC-4B1B-928E-300A0A5E48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8" r="52389" b="-2"/>
          <a:stretch/>
        </p:blipFill>
        <p:spPr>
          <a:xfrm>
            <a:off x="323528" y="2614323"/>
            <a:ext cx="1758116" cy="3464981"/>
          </a:xfrm>
          <a:prstGeom prst="rect">
            <a:avLst/>
          </a:prstGeom>
        </p:spPr>
      </p:pic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D328E39B-EDA6-4DEA-88A8-3F5A1D584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566379"/>
              </p:ext>
            </p:extLst>
          </p:nvPr>
        </p:nvGraphicFramePr>
        <p:xfrm>
          <a:off x="2189992" y="2614322"/>
          <a:ext cx="6630480" cy="4055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0160">
                  <a:extLst>
                    <a:ext uri="{9D8B030D-6E8A-4147-A177-3AD203B41FA5}">
                      <a16:colId xmlns:a16="http://schemas.microsoft.com/office/drawing/2014/main" val="652855782"/>
                    </a:ext>
                  </a:extLst>
                </a:gridCol>
                <a:gridCol w="2210160">
                  <a:extLst>
                    <a:ext uri="{9D8B030D-6E8A-4147-A177-3AD203B41FA5}">
                      <a16:colId xmlns:a16="http://schemas.microsoft.com/office/drawing/2014/main" val="2700575076"/>
                    </a:ext>
                  </a:extLst>
                </a:gridCol>
                <a:gridCol w="2210160">
                  <a:extLst>
                    <a:ext uri="{9D8B030D-6E8A-4147-A177-3AD203B41FA5}">
                      <a16:colId xmlns:a16="http://schemas.microsoft.com/office/drawing/2014/main" val="4167570643"/>
                    </a:ext>
                  </a:extLst>
                </a:gridCol>
              </a:tblGrid>
              <a:tr h="447844">
                <a:tc>
                  <a:txBody>
                    <a:bodyPr/>
                    <a:lstStyle/>
                    <a:p>
                      <a:r>
                        <a:rPr lang="en-CA" dirty="0"/>
                        <a:t>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Possible 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983859"/>
                  </a:ext>
                </a:extLst>
              </a:tr>
              <a:tr h="8277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cap="none" spc="0" dirty="0">
                          <a:solidFill>
                            <a:schemeClr val="tx1"/>
                          </a:solidFill>
                        </a:rPr>
                        <a:t>LBIS budget </a:t>
                      </a:r>
                      <a:r>
                        <a:rPr lang="en-CA" sz="1200" b="0" cap="none" spc="0" dirty="0" err="1">
                          <a:solidFill>
                            <a:schemeClr val="tx1"/>
                          </a:solidFill>
                        </a:rPr>
                        <a:t>clawbacks</a:t>
                      </a:r>
                      <a:r>
                        <a:rPr lang="en-CA" sz="1200" b="0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cap="none" spc="0" dirty="0">
                          <a:solidFill>
                            <a:schemeClr val="tx1"/>
                          </a:solidFill>
                        </a:rPr>
                        <a:t>(10% wage offset)</a:t>
                      </a:r>
                    </a:p>
                  </a:txBody>
                  <a:tcPr marL="38739" marR="77478" marT="38739" marB="38739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Found out mid-way through season, limited time for adjustments.  Only Region this happened in.</a:t>
                      </a:r>
                    </a:p>
                  </a:txBody>
                  <a:tcPr marL="38739" marR="77478" marT="38739" marB="38739"/>
                </a:tc>
                <a:tc>
                  <a:txBody>
                    <a:bodyPr/>
                    <a:lstStyle/>
                    <a:p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Know upfront so adjustments can be made to budget requests/ changes to programs or leave $</a:t>
                      </a:r>
                    </a:p>
                  </a:txBody>
                  <a:tcPr marL="38739" marR="77478" marT="38739" marB="38739"/>
                </a:tc>
                <a:extLst>
                  <a:ext uri="{0D108BD9-81ED-4DB2-BD59-A6C34878D82A}">
                    <a16:rowId xmlns:a16="http://schemas.microsoft.com/office/drawing/2014/main" val="3836589549"/>
                  </a:ext>
                </a:extLst>
              </a:tr>
              <a:tr h="1014808">
                <a:tc>
                  <a:txBody>
                    <a:bodyPr/>
                    <a:lstStyle/>
                    <a:p>
                      <a:r>
                        <a:rPr lang="en-CA" sz="1200" b="0" cap="none" spc="0" dirty="0">
                          <a:solidFill>
                            <a:schemeClr val="tx1"/>
                          </a:solidFill>
                        </a:rPr>
                        <a:t>Auxiliary Research Technician</a:t>
                      </a:r>
                    </a:p>
                  </a:txBody>
                  <a:tcPr marL="0" marR="77478" marT="38739" marB="38739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Existing tech has heavy workload, limited availability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4 of 5 Regional Entomologist Provincially have either dedicated or shared Technician</a:t>
                      </a:r>
                    </a:p>
                  </a:txBody>
                  <a:tcPr marL="0" marR="77478" marT="38739" marB="38739"/>
                </a:tc>
                <a:tc>
                  <a:txBody>
                    <a:bodyPr/>
                    <a:lstStyle/>
                    <a:p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Shared auxiliary technician with DRM District?</a:t>
                      </a:r>
                    </a:p>
                  </a:txBody>
                  <a:tcPr marL="0" marR="77478" marT="38739" marB="38739"/>
                </a:tc>
                <a:extLst>
                  <a:ext uri="{0D108BD9-81ED-4DB2-BD59-A6C34878D82A}">
                    <a16:rowId xmlns:a16="http://schemas.microsoft.com/office/drawing/2014/main" val="899365204"/>
                  </a:ext>
                </a:extLst>
              </a:tr>
              <a:tr h="64059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cap="none" spc="0" dirty="0">
                          <a:solidFill>
                            <a:schemeClr val="tx1"/>
                          </a:solidFill>
                        </a:rPr>
                        <a:t>Regional Research Co-op position </a:t>
                      </a:r>
                    </a:p>
                  </a:txBody>
                  <a:tcPr marL="38739" marR="77478" marT="38739" marB="38739"/>
                </a:tc>
                <a:tc>
                  <a:txBody>
                    <a:bodyPr/>
                    <a:lstStyle/>
                    <a:p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2020 position cancelled after person hired/ </a:t>
                      </a:r>
                      <a:r>
                        <a:rPr lang="en-CA" sz="1200" cap="none" spc="0">
                          <a:solidFill>
                            <a:schemeClr val="tx1"/>
                          </a:solidFill>
                        </a:rPr>
                        <a:t>projects planned</a:t>
                      </a:r>
                      <a:endParaRPr lang="en-CA" sz="12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38739" marR="77478" marT="38739" marB="38739"/>
                </a:tc>
                <a:tc>
                  <a:txBody>
                    <a:bodyPr/>
                    <a:lstStyle/>
                    <a:p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Hire for 2021? Auxiliary or contract work? Share with Revelstoke co-op?</a:t>
                      </a:r>
                    </a:p>
                  </a:txBody>
                  <a:tcPr marL="38739" marR="77478" marT="38739" marB="38739"/>
                </a:tc>
                <a:extLst>
                  <a:ext uri="{0D108BD9-81ED-4DB2-BD59-A6C34878D82A}">
                    <a16:rowId xmlns:a16="http://schemas.microsoft.com/office/drawing/2014/main" val="3210943323"/>
                  </a:ext>
                </a:extLst>
              </a:tr>
              <a:tr h="65545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cap="none" spc="0" dirty="0">
                          <a:solidFill>
                            <a:schemeClr val="tx1"/>
                          </a:solidFill>
                        </a:rPr>
                        <a:t>GIS support </a:t>
                      </a:r>
                      <a:endParaRPr lang="en-US" sz="12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77478" marT="38739" marB="38739"/>
                </a:tc>
                <a:tc>
                  <a:txBody>
                    <a:bodyPr/>
                    <a:lstStyle/>
                    <a:p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Fitting into Region/ District que</a:t>
                      </a:r>
                    </a:p>
                  </a:txBody>
                  <a:tcPr marL="0" marR="77478" marT="38739" marB="38739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Research tech with GIS skills?</a:t>
                      </a:r>
                    </a:p>
                    <a:p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Request for quote for urgent matters?</a:t>
                      </a:r>
                    </a:p>
                  </a:txBody>
                  <a:tcPr marL="0" marR="77478" marT="38739" marB="38739"/>
                </a:tc>
                <a:extLst>
                  <a:ext uri="{0D108BD9-81ED-4DB2-BD59-A6C34878D82A}">
                    <a16:rowId xmlns:a16="http://schemas.microsoft.com/office/drawing/2014/main" val="2733532484"/>
                  </a:ext>
                </a:extLst>
              </a:tr>
              <a:tr h="46863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0" cap="none" spc="0" dirty="0">
                          <a:solidFill>
                            <a:schemeClr val="tx1"/>
                          </a:solidFill>
                        </a:rPr>
                        <a:t>Security/ Safety sprays </a:t>
                      </a:r>
                    </a:p>
                  </a:txBody>
                  <a:tcPr marL="38739" marR="77478" marT="38739" marB="38739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death threats, last minute withdrawal of NRO support</a:t>
                      </a:r>
                    </a:p>
                  </a:txBody>
                  <a:tcPr marL="38739" marR="77478" marT="38739" marB="38739"/>
                </a:tc>
                <a:tc>
                  <a:txBody>
                    <a:bodyPr/>
                    <a:lstStyle/>
                    <a:p>
                      <a:r>
                        <a:rPr lang="en-CA" sz="1200" cap="none" spc="0" dirty="0">
                          <a:solidFill>
                            <a:schemeClr val="tx1"/>
                          </a:solidFill>
                        </a:rPr>
                        <a:t>Planned support?  </a:t>
                      </a:r>
                    </a:p>
                  </a:txBody>
                  <a:tcPr marL="38739" marR="77478" marT="38739" marB="38739"/>
                </a:tc>
                <a:extLst>
                  <a:ext uri="{0D108BD9-81ED-4DB2-BD59-A6C34878D82A}">
                    <a16:rowId xmlns:a16="http://schemas.microsoft.com/office/drawing/2014/main" val="4199161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120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1514</Words>
  <Application>Microsoft Office PowerPoint</Application>
  <PresentationFormat>On-screen Show (4:3)</PresentationFormat>
  <Paragraphs>334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Office Theme</vt:lpstr>
      <vt:lpstr>Update on Forest Health for RMT: Kootenay Boundary Region</vt:lpstr>
      <vt:lpstr>Overview</vt:lpstr>
      <vt:lpstr>1. Monitor local FH conditions</vt:lpstr>
      <vt:lpstr>1. Monitor Local FH Conditions</vt:lpstr>
      <vt:lpstr>2. Assist in deliver of operational programs with Districts</vt:lpstr>
      <vt:lpstr>3. Gather and Analyze   Forest Health Research </vt:lpstr>
      <vt:lpstr>Extension Highlights 2020</vt:lpstr>
      <vt:lpstr>Extension highlights 2020</vt:lpstr>
      <vt:lpstr>Extension Highlights 2020</vt:lpstr>
      <vt:lpstr>2020 KBR Bark Beetle Summaries</vt:lpstr>
      <vt:lpstr>Historical trends &amp; current issues Douglas-fir Beetle</vt:lpstr>
      <vt:lpstr>Douglas-fir beetle “lite” lure trial</vt:lpstr>
      <vt:lpstr>Historical trends &amp; current issues Mountain Pine Beetle</vt:lpstr>
      <vt:lpstr>Historical trends &amp; current issues Spruce Beetle</vt:lpstr>
      <vt:lpstr>Spruce Beetle Repellency Trapping bioassay – Elk Valley</vt:lpstr>
      <vt:lpstr>Spruce beetle trapping bioassay   5 week collection period </vt:lpstr>
      <vt:lpstr>What’s next for spruce beetle repellency trials?</vt:lpstr>
      <vt:lpstr>Bark Beetle Program Summaries  2020-2021 Estimates</vt:lpstr>
      <vt:lpstr>Gypsy Moth -  Invasive</vt:lpstr>
      <vt:lpstr>Gypsy moth program timeline of events</vt:lpstr>
      <vt:lpstr>PowerPoint Presentation</vt:lpstr>
      <vt:lpstr>Western Hemlock Looper</vt:lpstr>
      <vt:lpstr>Western hemlock looper trap catches 2020</vt:lpstr>
      <vt:lpstr>Western Spruce Budworm</vt:lpstr>
      <vt:lpstr>Douglas-fir tussock moth</vt:lpstr>
      <vt:lpstr>2021 PLANS: Fertilization and Forest Health (Spruce Weevil IWS)</vt:lpstr>
      <vt:lpstr>2021 PLANS: Petrova (Pitch Moth)/ General FH Conditions PSP Remeasurement DIN</vt:lpstr>
      <vt:lpstr>KBR 2021/2022 FH LIBS Budget Request</vt:lpstr>
      <vt:lpstr>2020 Challenges/ Solutions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Forest Health for RMT: Kootenay Boundary Region</dc:title>
  <dc:creator>Duthie-Holt, Marnie FLNR:EX</dc:creator>
  <cp:lastModifiedBy>Duthie-Holt, Marnie FLNR:EX</cp:lastModifiedBy>
  <cp:revision>27</cp:revision>
  <dcterms:created xsi:type="dcterms:W3CDTF">2021-01-13T16:29:58Z</dcterms:created>
  <dcterms:modified xsi:type="dcterms:W3CDTF">2021-01-19T15:18:20Z</dcterms:modified>
</cp:coreProperties>
</file>